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ppt/charts/chart10.xml" ContentType="application/vnd.openxmlformats-officedocument.drawingml.chart+xml"/>
  <Override PartName="/ppt/drawings/drawing7.xml" ContentType="application/vnd.openxmlformats-officedocument.drawingml.chartshapes+xml"/>
  <Override PartName="/ppt/charts/chart11.xml" ContentType="application/vnd.openxmlformats-officedocument.drawingml.chart+xml"/>
  <Override PartName="/ppt/drawings/drawing8.xml" ContentType="application/vnd.openxmlformats-officedocument.drawingml.chartshapes+xml"/>
  <Override PartName="/ppt/charts/chart12.xml" ContentType="application/vnd.openxmlformats-officedocument.drawingml.chart+xml"/>
  <Override PartName="/ppt/theme/themeOverride6.xml" ContentType="application/vnd.openxmlformats-officedocument.themeOverride+xml"/>
  <Override PartName="/ppt/drawings/drawing9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7" r:id="rId2"/>
    <p:sldId id="258" r:id="rId3"/>
    <p:sldId id="264" r:id="rId4"/>
    <p:sldId id="260" r:id="rId5"/>
    <p:sldId id="261" r:id="rId6"/>
    <p:sldId id="266" r:id="rId7"/>
    <p:sldId id="267" r:id="rId8"/>
    <p:sldId id="265" r:id="rId9"/>
    <p:sldId id="262" r:id="rId10"/>
    <p:sldId id="268" r:id="rId11"/>
    <p:sldId id="269" r:id="rId12"/>
    <p:sldId id="280" r:id="rId13"/>
    <p:sldId id="270" r:id="rId14"/>
    <p:sldId id="271" r:id="rId15"/>
    <p:sldId id="272" r:id="rId16"/>
    <p:sldId id="275" r:id="rId17"/>
    <p:sldId id="274" r:id="rId18"/>
    <p:sldId id="281" r:id="rId19"/>
    <p:sldId id="303" r:id="rId20"/>
    <p:sldId id="304" r:id="rId21"/>
    <p:sldId id="306" r:id="rId22"/>
    <p:sldId id="276" r:id="rId23"/>
    <p:sldId id="289" r:id="rId24"/>
    <p:sldId id="290" r:id="rId25"/>
    <p:sldId id="291" r:id="rId26"/>
    <p:sldId id="292" r:id="rId27"/>
    <p:sldId id="293" r:id="rId28"/>
    <p:sldId id="307" r:id="rId29"/>
    <p:sldId id="309" r:id="rId30"/>
    <p:sldId id="308" r:id="rId31"/>
    <p:sldId id="310" r:id="rId32"/>
    <p:sldId id="296" r:id="rId33"/>
    <p:sldId id="311" r:id="rId34"/>
    <p:sldId id="312" r:id="rId35"/>
    <p:sldId id="313" r:id="rId36"/>
    <p:sldId id="294" r:id="rId37"/>
    <p:sldId id="314" r:id="rId38"/>
    <p:sldId id="315" r:id="rId39"/>
    <p:sldId id="316" r:id="rId40"/>
    <p:sldId id="317" r:id="rId4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660"/>
  </p:normalViewPr>
  <p:slideViewPr>
    <p:cSldViewPr>
      <p:cViewPr>
        <p:scale>
          <a:sx n="80" d="100"/>
          <a:sy n="80" d="100"/>
        </p:scale>
        <p:origin x="-85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excel%20in%20work%202\Excel%20b&#233;lier20.xlsm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E:\excel%20b&#233;lier2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E:\excel%20b&#233;lier2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oleObject" Target="file:///E:\excel%20b&#233;lier2.xlsx" TargetMode="External"/><Relationship Id="rId1" Type="http://schemas.openxmlformats.org/officeDocument/2006/relationships/themeOverride" Target="../theme/themeOverride6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excel%20b&#233;lier2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excel%20b&#233;lier2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E:\excel%20b&#233;lier2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E:\excel%20b&#233;lier2.xlsx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E:\excel%20b&#233;lier2.xlsx" TargetMode="External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Classeur1" TargetMode="External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E:\Excel%20in%20work\excel%20b&#233;lier2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E:\excel%20b&#233;lier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/>
              <a:t>Mise en eau de la conduite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'mise en eau'!$C$20</c:f>
              <c:strCache>
                <c:ptCount val="1"/>
                <c:pt idx="0">
                  <c:v>v(t)</c:v>
                </c:pt>
              </c:strCache>
            </c:strRef>
          </c:tx>
          <c:marker>
            <c:symbol val="none"/>
          </c:marker>
          <c:xVal>
            <c:numRef>
              <c:f>'mise en eau'!$B$21:$B$94</c:f>
              <c:numCache>
                <c:formatCode>General</c:formatCode>
                <c:ptCount val="74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0.15000000000000002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0.39999999999999997</c:v>
                </c:pt>
                <c:pt idx="9">
                  <c:v>0.44999999999999996</c:v>
                </c:pt>
                <c:pt idx="10">
                  <c:v>0.49999999999999994</c:v>
                </c:pt>
                <c:pt idx="11">
                  <c:v>0.54999999999999993</c:v>
                </c:pt>
                <c:pt idx="12">
                  <c:v>0.6</c:v>
                </c:pt>
                <c:pt idx="13">
                  <c:v>0.65</c:v>
                </c:pt>
                <c:pt idx="14">
                  <c:v>0.70000000000000007</c:v>
                </c:pt>
                <c:pt idx="15">
                  <c:v>0.75000000000000011</c:v>
                </c:pt>
                <c:pt idx="16">
                  <c:v>0.80000000000000016</c:v>
                </c:pt>
                <c:pt idx="17">
                  <c:v>0.8500000000000002</c:v>
                </c:pt>
                <c:pt idx="18">
                  <c:v>0.90000000000000024</c:v>
                </c:pt>
                <c:pt idx="19">
                  <c:v>0.95000000000000029</c:v>
                </c:pt>
                <c:pt idx="20">
                  <c:v>1.0000000000000002</c:v>
                </c:pt>
                <c:pt idx="21">
                  <c:v>1.0500000000000003</c:v>
                </c:pt>
                <c:pt idx="22">
                  <c:v>1.1000000000000003</c:v>
                </c:pt>
                <c:pt idx="23">
                  <c:v>1.1500000000000004</c:v>
                </c:pt>
                <c:pt idx="24">
                  <c:v>1.2000000000000004</c:v>
                </c:pt>
                <c:pt idx="25">
                  <c:v>1.2500000000000004</c:v>
                </c:pt>
                <c:pt idx="26">
                  <c:v>1.3000000000000005</c:v>
                </c:pt>
                <c:pt idx="27">
                  <c:v>1.3500000000000005</c:v>
                </c:pt>
                <c:pt idx="28">
                  <c:v>1.4000000000000006</c:v>
                </c:pt>
                <c:pt idx="29">
                  <c:v>1.4500000000000006</c:v>
                </c:pt>
                <c:pt idx="30">
                  <c:v>1.5000000000000007</c:v>
                </c:pt>
                <c:pt idx="31">
                  <c:v>1.5500000000000007</c:v>
                </c:pt>
                <c:pt idx="32">
                  <c:v>1.6000000000000008</c:v>
                </c:pt>
                <c:pt idx="33">
                  <c:v>1.6500000000000008</c:v>
                </c:pt>
                <c:pt idx="34">
                  <c:v>1.7000000000000008</c:v>
                </c:pt>
                <c:pt idx="35">
                  <c:v>1.7500000000000009</c:v>
                </c:pt>
                <c:pt idx="36">
                  <c:v>1.8000000000000009</c:v>
                </c:pt>
                <c:pt idx="37">
                  <c:v>1.850000000000001</c:v>
                </c:pt>
                <c:pt idx="38">
                  <c:v>1.900000000000001</c:v>
                </c:pt>
                <c:pt idx="39">
                  <c:v>1.9500000000000011</c:v>
                </c:pt>
                <c:pt idx="40">
                  <c:v>2.0000000000000009</c:v>
                </c:pt>
                <c:pt idx="41">
                  <c:v>2.0500000000000007</c:v>
                </c:pt>
                <c:pt idx="42">
                  <c:v>2.1000000000000005</c:v>
                </c:pt>
                <c:pt idx="43">
                  <c:v>2.1500000000000004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2.3499999999999996</c:v>
                </c:pt>
                <c:pt idx="48">
                  <c:v>2.3999999999999995</c:v>
                </c:pt>
                <c:pt idx="49">
                  <c:v>2.4499999999999993</c:v>
                </c:pt>
                <c:pt idx="50">
                  <c:v>2.4999999999999991</c:v>
                </c:pt>
                <c:pt idx="51">
                  <c:v>2.5499999999999989</c:v>
                </c:pt>
                <c:pt idx="52">
                  <c:v>2.5999999999999988</c:v>
                </c:pt>
                <c:pt idx="53">
                  <c:v>2.6499999999999986</c:v>
                </c:pt>
                <c:pt idx="54">
                  <c:v>2.6999999999999984</c:v>
                </c:pt>
                <c:pt idx="55">
                  <c:v>2.7499999999999982</c:v>
                </c:pt>
                <c:pt idx="56">
                  <c:v>2.799999999999998</c:v>
                </c:pt>
                <c:pt idx="57">
                  <c:v>2.8499999999999979</c:v>
                </c:pt>
                <c:pt idx="58">
                  <c:v>2.8999999999999977</c:v>
                </c:pt>
                <c:pt idx="59">
                  <c:v>2.9499999999999975</c:v>
                </c:pt>
                <c:pt idx="60">
                  <c:v>2.9999999999999973</c:v>
                </c:pt>
                <c:pt idx="61">
                  <c:v>3.0499999999999972</c:v>
                </c:pt>
                <c:pt idx="62">
                  <c:v>3.099999999999997</c:v>
                </c:pt>
                <c:pt idx="63">
                  <c:v>3.1499999999999968</c:v>
                </c:pt>
                <c:pt idx="64">
                  <c:v>3.1999999999999966</c:v>
                </c:pt>
                <c:pt idx="65">
                  <c:v>3.2499999999999964</c:v>
                </c:pt>
                <c:pt idx="66">
                  <c:v>3.2999999999999963</c:v>
                </c:pt>
                <c:pt idx="67">
                  <c:v>3.3499999999999961</c:v>
                </c:pt>
                <c:pt idx="68">
                  <c:v>3.3999999999999959</c:v>
                </c:pt>
                <c:pt idx="69">
                  <c:v>3.4499999999999957</c:v>
                </c:pt>
                <c:pt idx="70">
                  <c:v>3.4999999999999956</c:v>
                </c:pt>
                <c:pt idx="71">
                  <c:v>3.5499999999999954</c:v>
                </c:pt>
                <c:pt idx="72">
                  <c:v>3.5999999999999952</c:v>
                </c:pt>
                <c:pt idx="73">
                  <c:v>3.649999999999995</c:v>
                </c:pt>
              </c:numCache>
            </c:numRef>
          </c:xVal>
          <c:yVal>
            <c:numRef>
              <c:f>'mise en eau'!$C$21:$C$94</c:f>
              <c:numCache>
                <c:formatCode>General</c:formatCode>
                <c:ptCount val="74"/>
                <c:pt idx="0">
                  <c:v>0</c:v>
                </c:pt>
                <c:pt idx="1">
                  <c:v>8.1646778280346458E-2</c:v>
                </c:pt>
                <c:pt idx="2">
                  <c:v>0.1626779625127506</c:v>
                </c:pt>
                <c:pt idx="3">
                  <c:v>0.24249638535013651</c:v>
                </c:pt>
                <c:pt idx="4">
                  <c:v>0.32054057301337474</c:v>
                </c:pt>
                <c:pt idx="5">
                  <c:v>0.39629981611647919</c:v>
                </c:pt>
                <c:pt idx="6">
                  <c:v>0.46932623568154291</c:v>
                </c:pt>
                <c:pt idx="7">
                  <c:v>0.53924333162446203</c:v>
                </c:pt>
                <c:pt idx="8">
                  <c:v>0.60575082259362656</c:v>
                </c:pt>
                <c:pt idx="9">
                  <c:v>0.6686258908289715</c:v>
                </c:pt>
                <c:pt idx="10">
                  <c:v>0.72772119936537716</c:v>
                </c:pt>
                <c:pt idx="11">
                  <c:v>0.78296022979289637</c:v>
                </c:pt>
                <c:pt idx="12">
                  <c:v>0.83433058923902592</c:v>
                </c:pt>
                <c:pt idx="13">
                  <c:v>0.8818759599297149</c:v>
                </c:pt>
                <c:pt idx="14">
                  <c:v>0.92568732710407731</c:v>
                </c:pt>
                <c:pt idx="15">
                  <c:v>0.9658940392956693</c:v>
                </c:pt>
                <c:pt idx="16">
                  <c:v>1.0026551478942733</c:v>
                </c:pt>
                <c:pt idx="17">
                  <c:v>1.0361513572016936</c:v>
                </c:pt>
                <c:pt idx="18">
                  <c:v>1.0665778048763035</c:v>
                </c:pt>
                <c:pt idx="19">
                  <c:v>1.0941377944179187</c:v>
                </c:pt>
                <c:pt idx="20">
                  <c:v>1.1190375208612411</c:v>
                </c:pt>
                <c:pt idx="21">
                  <c:v>1.1414817695531532</c:v>
                </c:pt>
                <c:pt idx="22">
                  <c:v>1.1616705248984147</c:v>
                </c:pt>
                <c:pt idx="23">
                  <c:v>1.179796398964351</c:v>
                </c:pt>
                <c:pt idx="24">
                  <c:v>1.1960427758627654</c:v>
                </c:pt>
                <c:pt idx="25">
                  <c:v>1.2105825637788388</c:v>
                </c:pt>
                <c:pt idx="26">
                  <c:v>1.2235774495246861</c:v>
                </c:pt>
                <c:pt idx="27">
                  <c:v>1.2351775581124933</c:v>
                </c:pt>
                <c:pt idx="28">
                  <c:v>1.2455214301125972</c:v>
                </c:pt>
                <c:pt idx="29">
                  <c:v>1.2547362410116754</c:v>
                </c:pt>
                <c:pt idx="30">
                  <c:v>1.2629381983702022</c:v>
                </c:pt>
                <c:pt idx="31">
                  <c:v>1.2702330636060202</c:v>
                </c:pt>
                <c:pt idx="32">
                  <c:v>1.2767167552886121</c:v>
                </c:pt>
                <c:pt idx="33">
                  <c:v>1.282475999708087</c:v>
                </c:pt>
                <c:pt idx="34">
                  <c:v>1.2875890021196044</c:v>
                </c:pt>
                <c:pt idx="35">
                  <c:v>1.2921261184887805</c:v>
                </c:pt>
                <c:pt idx="36">
                  <c:v>1.2961505128651831</c:v>
                </c:pt>
                <c:pt idx="37">
                  <c:v>1.2997187898087572</c:v>
                </c:pt>
                <c:pt idx="38">
                  <c:v>1.3028815947193155</c:v>
                </c:pt>
                <c:pt idx="39">
                  <c:v>1.3056841776030343</c:v>
                </c:pt>
                <c:pt idx="40">
                  <c:v>1.3081669178753177</c:v>
                </c:pt>
                <c:pt idx="41">
                  <c:v>1.31036580935744</c:v>
                </c:pt>
                <c:pt idx="42">
                  <c:v>1.312312905772278</c:v>
                </c:pt>
                <c:pt idx="43">
                  <c:v>1.314036727865433</c:v>
                </c:pt>
                <c:pt idx="44">
                  <c:v>1.3155626338419439</c:v>
                </c:pt>
                <c:pt idx="45">
                  <c:v>1.3169131551734525</c:v>
                </c:pt>
                <c:pt idx="46">
                  <c:v>1.3181083000431066</c:v>
                </c:pt>
                <c:pt idx="47">
                  <c:v>1.3191658267936961</c:v>
                </c:pt>
                <c:pt idx="48">
                  <c:v>1.3201014897586409</c:v>
                </c:pt>
                <c:pt idx="49">
                  <c:v>1.3209292598093048</c:v>
                </c:pt>
                <c:pt idx="50">
                  <c:v>1.321661521864143</c:v>
                </c:pt>
                <c:pt idx="51">
                  <c:v>1.3223092514897181</c:v>
                </c:pt>
                <c:pt idx="52">
                  <c:v>1.3228821725913213</c:v>
                </c:pt>
                <c:pt idx="53">
                  <c:v>1.3233888980500115</c:v>
                </c:pt>
                <c:pt idx="54">
                  <c:v>1.3238370550192002</c:v>
                </c:pt>
                <c:pt idx="55">
                  <c:v>1.3242333964517599</c:v>
                </c:pt>
                <c:pt idx="56">
                  <c:v>1.3245839002909703</c:v>
                </c:pt>
                <c:pt idx="57">
                  <c:v>1.32489385762747</c:v>
                </c:pt>
                <c:pt idx="58">
                  <c:v>1.325167951000948</c:v>
                </c:pt>
                <c:pt idx="59">
                  <c:v>1.3254103239102886</c:v>
                </c:pt>
                <c:pt idx="60">
                  <c:v>1.3256246424895786</c:v>
                </c:pt>
                <c:pt idx="61">
                  <c:v>1.3258141502097238</c:v>
                </c:pt>
                <c:pt idx="62">
                  <c:v>1.3259817163762326</c:v>
                </c:pt>
                <c:pt idx="63">
                  <c:v>1.3261298791125975</c:v>
                </c:pt>
                <c:pt idx="64">
                  <c:v>1.3262608834452319</c:v>
                </c:pt>
                <c:pt idx="65">
                  <c:v>1.3263767150395538</c:v>
                </c:pt>
                <c:pt idx="66">
                  <c:v>1.3264791300770535</c:v>
                </c:pt>
                <c:pt idx="67">
                  <c:v>1.3265696817094974</c:v>
                </c:pt>
                <c:pt idx="68">
                  <c:v>1.3266497434782827</c:v>
                </c:pt>
                <c:pt idx="69">
                  <c:v>1.3267205300438905</c:v>
                </c:pt>
                <c:pt idx="70">
                  <c:v>1.3267831155318652</c:v>
                </c:pt>
                <c:pt idx="71">
                  <c:v>1.3268384497674166</c:v>
                </c:pt>
                <c:pt idx="72">
                  <c:v>1.3268873726400918</c:v>
                </c:pt>
                <c:pt idx="73">
                  <c:v>1.326930626812697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772672"/>
        <c:axId val="77783040"/>
      </c:scatterChart>
      <c:valAx>
        <c:axId val="777726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temps (s)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77783040"/>
        <c:crosses val="autoZero"/>
        <c:crossBetween val="midCat"/>
      </c:valAx>
      <c:valAx>
        <c:axId val="777830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v(t)-</a:t>
                </a:r>
                <a:r>
                  <a:rPr lang="fr-FR" baseline="0"/>
                  <a:t> m/s</a:t>
                </a:r>
                <a:endParaRPr lang="fr-FR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77772672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666783055850935E-2"/>
          <c:y val="1.5598511517744308E-2"/>
          <c:w val="0.8973622339220606"/>
          <c:h val="0.904638998371959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Feuil4!$C$15</c:f>
              <c:strCache>
                <c:ptCount val="1"/>
                <c:pt idx="0">
                  <c:v>H(m)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Feuil4!$B$16:$B$72</c:f>
              <c:numCache>
                <c:formatCode>General</c:formatCode>
                <c:ptCount val="57"/>
                <c:pt idx="0">
                  <c:v>-200</c:v>
                </c:pt>
                <c:pt idx="1">
                  <c:v>-190</c:v>
                </c:pt>
                <c:pt idx="2">
                  <c:v>-180</c:v>
                </c:pt>
                <c:pt idx="3">
                  <c:v>-170</c:v>
                </c:pt>
                <c:pt idx="4">
                  <c:v>-160</c:v>
                </c:pt>
                <c:pt idx="5">
                  <c:v>-150</c:v>
                </c:pt>
                <c:pt idx="6">
                  <c:v>-140</c:v>
                </c:pt>
                <c:pt idx="7">
                  <c:v>-130</c:v>
                </c:pt>
                <c:pt idx="8">
                  <c:v>-120</c:v>
                </c:pt>
                <c:pt idx="9">
                  <c:v>-110</c:v>
                </c:pt>
                <c:pt idx="10">
                  <c:v>-100</c:v>
                </c:pt>
                <c:pt idx="11">
                  <c:v>-90</c:v>
                </c:pt>
                <c:pt idx="12">
                  <c:v>-80</c:v>
                </c:pt>
                <c:pt idx="13">
                  <c:v>-70</c:v>
                </c:pt>
                <c:pt idx="14">
                  <c:v>-60</c:v>
                </c:pt>
                <c:pt idx="15">
                  <c:v>-50</c:v>
                </c:pt>
                <c:pt idx="16">
                  <c:v>-40</c:v>
                </c:pt>
                <c:pt idx="17">
                  <c:v>-30</c:v>
                </c:pt>
                <c:pt idx="18">
                  <c:v>-20</c:v>
                </c:pt>
                <c:pt idx="19">
                  <c:v>-10</c:v>
                </c:pt>
                <c:pt idx="20">
                  <c:v>0</c:v>
                </c:pt>
                <c:pt idx="21">
                  <c:v>10</c:v>
                </c:pt>
                <c:pt idx="22">
                  <c:v>20</c:v>
                </c:pt>
                <c:pt idx="23">
                  <c:v>30</c:v>
                </c:pt>
                <c:pt idx="24">
                  <c:v>40</c:v>
                </c:pt>
                <c:pt idx="25">
                  <c:v>50</c:v>
                </c:pt>
                <c:pt idx="26">
                  <c:v>60</c:v>
                </c:pt>
                <c:pt idx="27">
                  <c:v>70</c:v>
                </c:pt>
                <c:pt idx="28">
                  <c:v>80</c:v>
                </c:pt>
                <c:pt idx="29">
                  <c:v>90</c:v>
                </c:pt>
                <c:pt idx="30">
                  <c:v>100</c:v>
                </c:pt>
                <c:pt idx="31">
                  <c:v>110</c:v>
                </c:pt>
                <c:pt idx="32">
                  <c:v>120</c:v>
                </c:pt>
                <c:pt idx="33">
                  <c:v>130</c:v>
                </c:pt>
                <c:pt idx="34">
                  <c:v>140</c:v>
                </c:pt>
                <c:pt idx="35">
                  <c:v>150</c:v>
                </c:pt>
                <c:pt idx="36">
                  <c:v>160</c:v>
                </c:pt>
                <c:pt idx="37">
                  <c:v>170</c:v>
                </c:pt>
                <c:pt idx="38">
                  <c:v>180</c:v>
                </c:pt>
                <c:pt idx="39">
                  <c:v>190</c:v>
                </c:pt>
                <c:pt idx="40">
                  <c:v>200</c:v>
                </c:pt>
                <c:pt idx="41">
                  <c:v>210</c:v>
                </c:pt>
                <c:pt idx="42">
                  <c:v>220</c:v>
                </c:pt>
                <c:pt idx="43">
                  <c:v>230</c:v>
                </c:pt>
                <c:pt idx="44">
                  <c:v>240</c:v>
                </c:pt>
                <c:pt idx="45">
                  <c:v>250</c:v>
                </c:pt>
                <c:pt idx="46">
                  <c:v>260</c:v>
                </c:pt>
                <c:pt idx="47">
                  <c:v>270</c:v>
                </c:pt>
                <c:pt idx="48">
                  <c:v>280</c:v>
                </c:pt>
                <c:pt idx="49">
                  <c:v>290</c:v>
                </c:pt>
                <c:pt idx="50">
                  <c:v>300</c:v>
                </c:pt>
                <c:pt idx="51">
                  <c:v>310</c:v>
                </c:pt>
                <c:pt idx="52">
                  <c:v>320</c:v>
                </c:pt>
                <c:pt idx="53">
                  <c:v>330</c:v>
                </c:pt>
                <c:pt idx="54">
                  <c:v>340</c:v>
                </c:pt>
                <c:pt idx="55">
                  <c:v>350</c:v>
                </c:pt>
                <c:pt idx="56">
                  <c:v>360</c:v>
                </c:pt>
              </c:numCache>
            </c:numRef>
          </c:xVal>
          <c:yVal>
            <c:numRef>
              <c:f>Feuil4!$C$16:$C$72</c:f>
              <c:numCache>
                <c:formatCode>General</c:formatCode>
                <c:ptCount val="57"/>
                <c:pt idx="0">
                  <c:v>5.2741826516994763</c:v>
                </c:pt>
                <c:pt idx="1">
                  <c:v>5.1499498431587769</c:v>
                </c:pt>
                <c:pt idx="2">
                  <c:v>5.0320879478765761</c:v>
                </c:pt>
                <c:pt idx="3">
                  <c:v>4.9205969658528712</c:v>
                </c:pt>
                <c:pt idx="4">
                  <c:v>4.8154768970876649</c:v>
                </c:pt>
                <c:pt idx="5">
                  <c:v>4.7167277415809554</c:v>
                </c:pt>
                <c:pt idx="6">
                  <c:v>4.6243494993327436</c:v>
                </c:pt>
                <c:pt idx="7">
                  <c:v>4.5383421703430287</c:v>
                </c:pt>
                <c:pt idx="8">
                  <c:v>4.4587057546118114</c:v>
                </c:pt>
                <c:pt idx="9">
                  <c:v>4.3854402521390918</c:v>
                </c:pt>
                <c:pt idx="10">
                  <c:v>4.3185456629248691</c:v>
                </c:pt>
                <c:pt idx="11">
                  <c:v>4.258021986969144</c:v>
                </c:pt>
                <c:pt idx="12">
                  <c:v>4.2038692242719158</c:v>
                </c:pt>
                <c:pt idx="13">
                  <c:v>4.1560873748331861</c:v>
                </c:pt>
                <c:pt idx="14">
                  <c:v>4.1146764386529524</c:v>
                </c:pt>
                <c:pt idx="15">
                  <c:v>4.0796364157312173</c:v>
                </c:pt>
                <c:pt idx="16">
                  <c:v>4.0509673060679789</c:v>
                </c:pt>
                <c:pt idx="17">
                  <c:v>4.0286691096632383</c:v>
                </c:pt>
                <c:pt idx="18">
                  <c:v>4.0127418265169945</c:v>
                </c:pt>
                <c:pt idx="19">
                  <c:v>4.0031854566292484</c:v>
                </c:pt>
                <c:pt idx="20">
                  <c:v>4</c:v>
                </c:pt>
                <c:pt idx="21">
                  <c:v>3.9968145433707511</c:v>
                </c:pt>
                <c:pt idx="22">
                  <c:v>3.987258173483005</c:v>
                </c:pt>
                <c:pt idx="23">
                  <c:v>3.9713308903367617</c:v>
                </c:pt>
                <c:pt idx="24">
                  <c:v>3.9490326939320211</c:v>
                </c:pt>
                <c:pt idx="25">
                  <c:v>3.9203635842687827</c:v>
                </c:pt>
                <c:pt idx="26">
                  <c:v>3.8853235613470471</c:v>
                </c:pt>
                <c:pt idx="27">
                  <c:v>3.8439126251668143</c:v>
                </c:pt>
                <c:pt idx="28">
                  <c:v>3.7961307757280838</c:v>
                </c:pt>
                <c:pt idx="29">
                  <c:v>3.741978013030856</c:v>
                </c:pt>
                <c:pt idx="30">
                  <c:v>3.6814543370751309</c:v>
                </c:pt>
                <c:pt idx="31">
                  <c:v>3.6145597478609086</c:v>
                </c:pt>
                <c:pt idx="32">
                  <c:v>3.5412942453881886</c:v>
                </c:pt>
                <c:pt idx="33">
                  <c:v>3.4616578296569713</c:v>
                </c:pt>
                <c:pt idx="34">
                  <c:v>3.3756505006672568</c:v>
                </c:pt>
                <c:pt idx="35">
                  <c:v>3.2832722584190446</c:v>
                </c:pt>
                <c:pt idx="36">
                  <c:v>3.1845231029123355</c:v>
                </c:pt>
                <c:pt idx="37">
                  <c:v>3.0794030341471288</c:v>
                </c:pt>
                <c:pt idx="38">
                  <c:v>2.9679120521234243</c:v>
                </c:pt>
                <c:pt idx="39">
                  <c:v>2.8500501568412231</c:v>
                </c:pt>
                <c:pt idx="40">
                  <c:v>2.7258173483005237</c:v>
                </c:pt>
                <c:pt idx="41">
                  <c:v>2.5952136265013275</c:v>
                </c:pt>
                <c:pt idx="42">
                  <c:v>2.4582389914436344</c:v>
                </c:pt>
                <c:pt idx="43">
                  <c:v>2.3148934431274433</c:v>
                </c:pt>
                <c:pt idx="44">
                  <c:v>2.1651769815527544</c:v>
                </c:pt>
                <c:pt idx="45">
                  <c:v>2.0090896067195687</c:v>
                </c:pt>
                <c:pt idx="46">
                  <c:v>1.8466313186278858</c:v>
                </c:pt>
                <c:pt idx="47">
                  <c:v>1.6778021172777056</c:v>
                </c:pt>
                <c:pt idx="48">
                  <c:v>1.5026020026690268</c:v>
                </c:pt>
                <c:pt idx="49">
                  <c:v>1.3210309748018516</c:v>
                </c:pt>
                <c:pt idx="50">
                  <c:v>1.1330890336761787</c:v>
                </c:pt>
                <c:pt idx="51">
                  <c:v>0.93877617929200907</c:v>
                </c:pt>
                <c:pt idx="52">
                  <c:v>0.73809241164934214</c:v>
                </c:pt>
                <c:pt idx="53">
                  <c:v>0.53103773074817706</c:v>
                </c:pt>
                <c:pt idx="54">
                  <c:v>0.31761213658851428</c:v>
                </c:pt>
                <c:pt idx="55">
                  <c:v>9.7815629170354246E-2</c:v>
                </c:pt>
                <c:pt idx="56">
                  <c:v>-0.1283517915063026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Feuil4!$L$15:$M$15</c:f>
              <c:strCache>
                <c:ptCount val="1"/>
                <c:pt idx="0">
                  <c:v>Q (L/min) H(m)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Feuil4!$L$16:$L$87</c:f>
              <c:numCache>
                <c:formatCode>General</c:formatCode>
                <c:ptCount val="72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</c:numCache>
            </c:numRef>
          </c:xVal>
          <c:yVal>
            <c:numRef>
              <c:f>Feuil4!$M$16:$M$87</c:f>
              <c:numCache>
                <c:formatCode>General</c:formatCode>
                <c:ptCount val="72"/>
                <c:pt idx="0">
                  <c:v>10</c:v>
                </c:pt>
                <c:pt idx="1">
                  <c:v>10.001264149717434</c:v>
                </c:pt>
                <c:pt idx="2">
                  <c:v>10.005056598869736</c:v>
                </c:pt>
                <c:pt idx="3">
                  <c:v>10.011377347456907</c:v>
                </c:pt>
                <c:pt idx="4">
                  <c:v>10.020226395478947</c:v>
                </c:pt>
                <c:pt idx="5">
                  <c:v>10.031603742935854</c:v>
                </c:pt>
                <c:pt idx="6">
                  <c:v>10.045509389827629</c:v>
                </c:pt>
                <c:pt idx="7">
                  <c:v>10.061943336154272</c:v>
                </c:pt>
                <c:pt idx="8">
                  <c:v>10.080905581915784</c:v>
                </c:pt>
                <c:pt idx="9">
                  <c:v>10.102396127112165</c:v>
                </c:pt>
                <c:pt idx="10">
                  <c:v>10.126414971743413</c:v>
                </c:pt>
                <c:pt idx="11">
                  <c:v>10.15296211580953</c:v>
                </c:pt>
                <c:pt idx="12">
                  <c:v>10.182037559310514</c:v>
                </c:pt>
                <c:pt idx="13">
                  <c:v>10.213641302246367</c:v>
                </c:pt>
                <c:pt idx="14">
                  <c:v>10.247773344617089</c:v>
                </c:pt>
                <c:pt idx="15">
                  <c:v>10.284433686422679</c:v>
                </c:pt>
                <c:pt idx="16">
                  <c:v>10.323622327663136</c:v>
                </c:pt>
                <c:pt idx="17">
                  <c:v>10.365339268338463</c:v>
                </c:pt>
                <c:pt idx="18">
                  <c:v>10.409584508448656</c:v>
                </c:pt>
                <c:pt idx="19">
                  <c:v>10.456358047993719</c:v>
                </c:pt>
                <c:pt idx="20">
                  <c:v>10.50565988697365</c:v>
                </c:pt>
                <c:pt idx="21">
                  <c:v>10.55749002538845</c:v>
                </c:pt>
                <c:pt idx="22">
                  <c:v>10.611848463238116</c:v>
                </c:pt>
                <c:pt idx="23">
                  <c:v>10.668735200522653</c:v>
                </c:pt>
                <c:pt idx="24">
                  <c:v>10.728150237242057</c:v>
                </c:pt>
                <c:pt idx="25">
                  <c:v>10.790093573396328</c:v>
                </c:pt>
                <c:pt idx="26">
                  <c:v>10.85456520898547</c:v>
                </c:pt>
                <c:pt idx="27">
                  <c:v>10.921565144009477</c:v>
                </c:pt>
                <c:pt idx="28">
                  <c:v>10.991093378468355</c:v>
                </c:pt>
                <c:pt idx="29">
                  <c:v>11.0631499123621</c:v>
                </c:pt>
                <c:pt idx="30">
                  <c:v>11.137734745690713</c:v>
                </c:pt>
                <c:pt idx="31">
                  <c:v>11.214847878454195</c:v>
                </c:pt>
                <c:pt idx="32">
                  <c:v>11.294489310652544</c:v>
                </c:pt>
                <c:pt idx="33">
                  <c:v>11.376659042285763</c:v>
                </c:pt>
                <c:pt idx="34">
                  <c:v>11.461357073353849</c:v>
                </c:pt>
                <c:pt idx="35">
                  <c:v>11.548583403856805</c:v>
                </c:pt>
                <c:pt idx="36">
                  <c:v>11.638338033794627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727936"/>
        <c:axId val="92013312"/>
      </c:scatterChart>
      <c:valAx>
        <c:axId val="92727936"/>
        <c:scaling>
          <c:orientation val="minMax"/>
          <c:max val="400"/>
          <c:min val="-10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Q(L/min)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3175"/>
        </c:spPr>
        <c:crossAx val="92013312"/>
        <c:crosses val="autoZero"/>
        <c:crossBetween val="midCat"/>
        <c:majorUnit val="50"/>
        <c:minorUnit val="10"/>
      </c:valAx>
      <c:valAx>
        <c:axId val="92013312"/>
        <c:scaling>
          <c:orientation val="minMax"/>
        </c:scaling>
        <c:delete val="0"/>
        <c:axPos val="l"/>
        <c:majorGridlines>
          <c:spPr>
            <a:ln w="3175"/>
          </c:spPr>
        </c:majorGridlines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H(m)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9272793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16278350024599E-2"/>
          <c:y val="1.8242327651524514E-2"/>
          <c:w val="0.8973622339220606"/>
          <c:h val="0.904638998371959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Feuil4!$C$15</c:f>
              <c:strCache>
                <c:ptCount val="1"/>
                <c:pt idx="0">
                  <c:v>H(m)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Feuil4!$B$16:$B$72</c:f>
              <c:numCache>
                <c:formatCode>General</c:formatCode>
                <c:ptCount val="57"/>
                <c:pt idx="0">
                  <c:v>-200</c:v>
                </c:pt>
                <c:pt idx="1">
                  <c:v>-190</c:v>
                </c:pt>
                <c:pt idx="2">
                  <c:v>-180</c:v>
                </c:pt>
                <c:pt idx="3">
                  <c:v>-170</c:v>
                </c:pt>
                <c:pt idx="4">
                  <c:v>-160</c:v>
                </c:pt>
                <c:pt idx="5">
                  <c:v>-150</c:v>
                </c:pt>
                <c:pt idx="6">
                  <c:v>-140</c:v>
                </c:pt>
                <c:pt idx="7">
                  <c:v>-130</c:v>
                </c:pt>
                <c:pt idx="8">
                  <c:v>-120</c:v>
                </c:pt>
                <c:pt idx="9">
                  <c:v>-110</c:v>
                </c:pt>
                <c:pt idx="10">
                  <c:v>-100</c:v>
                </c:pt>
                <c:pt idx="11">
                  <c:v>-90</c:v>
                </c:pt>
                <c:pt idx="12">
                  <c:v>-80</c:v>
                </c:pt>
                <c:pt idx="13">
                  <c:v>-70</c:v>
                </c:pt>
                <c:pt idx="14">
                  <c:v>-60</c:v>
                </c:pt>
                <c:pt idx="15">
                  <c:v>-50</c:v>
                </c:pt>
                <c:pt idx="16">
                  <c:v>-40</c:v>
                </c:pt>
                <c:pt idx="17">
                  <c:v>-30</c:v>
                </c:pt>
                <c:pt idx="18">
                  <c:v>-20</c:v>
                </c:pt>
                <c:pt idx="19">
                  <c:v>-10</c:v>
                </c:pt>
                <c:pt idx="20">
                  <c:v>0</c:v>
                </c:pt>
                <c:pt idx="21">
                  <c:v>10</c:v>
                </c:pt>
                <c:pt idx="22">
                  <c:v>20</c:v>
                </c:pt>
                <c:pt idx="23">
                  <c:v>30</c:v>
                </c:pt>
                <c:pt idx="24">
                  <c:v>40</c:v>
                </c:pt>
                <c:pt idx="25">
                  <c:v>50</c:v>
                </c:pt>
                <c:pt idx="26">
                  <c:v>60</c:v>
                </c:pt>
                <c:pt idx="27">
                  <c:v>70</c:v>
                </c:pt>
                <c:pt idx="28">
                  <c:v>80</c:v>
                </c:pt>
                <c:pt idx="29">
                  <c:v>90</c:v>
                </c:pt>
                <c:pt idx="30">
                  <c:v>100</c:v>
                </c:pt>
                <c:pt idx="31">
                  <c:v>110</c:v>
                </c:pt>
                <c:pt idx="32">
                  <c:v>120</c:v>
                </c:pt>
                <c:pt idx="33">
                  <c:v>130</c:v>
                </c:pt>
                <c:pt idx="34">
                  <c:v>140</c:v>
                </c:pt>
                <c:pt idx="35">
                  <c:v>150</c:v>
                </c:pt>
                <c:pt idx="36">
                  <c:v>160</c:v>
                </c:pt>
                <c:pt idx="37">
                  <c:v>170</c:v>
                </c:pt>
                <c:pt idx="38">
                  <c:v>180</c:v>
                </c:pt>
                <c:pt idx="39">
                  <c:v>190</c:v>
                </c:pt>
                <c:pt idx="40">
                  <c:v>200</c:v>
                </c:pt>
                <c:pt idx="41">
                  <c:v>210</c:v>
                </c:pt>
                <c:pt idx="42">
                  <c:v>220</c:v>
                </c:pt>
                <c:pt idx="43">
                  <c:v>230</c:v>
                </c:pt>
                <c:pt idx="44">
                  <c:v>240</c:v>
                </c:pt>
                <c:pt idx="45">
                  <c:v>250</c:v>
                </c:pt>
                <c:pt idx="46">
                  <c:v>260</c:v>
                </c:pt>
                <c:pt idx="47">
                  <c:v>270</c:v>
                </c:pt>
                <c:pt idx="48">
                  <c:v>280</c:v>
                </c:pt>
                <c:pt idx="49">
                  <c:v>290</c:v>
                </c:pt>
                <c:pt idx="50">
                  <c:v>300</c:v>
                </c:pt>
                <c:pt idx="51">
                  <c:v>310</c:v>
                </c:pt>
                <c:pt idx="52">
                  <c:v>320</c:v>
                </c:pt>
                <c:pt idx="53">
                  <c:v>330</c:v>
                </c:pt>
                <c:pt idx="54">
                  <c:v>340</c:v>
                </c:pt>
                <c:pt idx="55">
                  <c:v>350</c:v>
                </c:pt>
                <c:pt idx="56">
                  <c:v>360</c:v>
                </c:pt>
              </c:numCache>
            </c:numRef>
          </c:xVal>
          <c:yVal>
            <c:numRef>
              <c:f>Feuil4!$C$16:$C$72</c:f>
              <c:numCache>
                <c:formatCode>General</c:formatCode>
                <c:ptCount val="57"/>
                <c:pt idx="0">
                  <c:v>5.2741826516994763</c:v>
                </c:pt>
                <c:pt idx="1">
                  <c:v>5.1499498431587769</c:v>
                </c:pt>
                <c:pt idx="2">
                  <c:v>5.0320879478765761</c:v>
                </c:pt>
                <c:pt idx="3">
                  <c:v>4.9205969658528712</c:v>
                </c:pt>
                <c:pt idx="4">
                  <c:v>4.8154768970876649</c:v>
                </c:pt>
                <c:pt idx="5">
                  <c:v>4.7167277415809554</c:v>
                </c:pt>
                <c:pt idx="6">
                  <c:v>4.6243494993327436</c:v>
                </c:pt>
                <c:pt idx="7">
                  <c:v>4.5383421703430287</c:v>
                </c:pt>
                <c:pt idx="8">
                  <c:v>4.4587057546118114</c:v>
                </c:pt>
                <c:pt idx="9">
                  <c:v>4.3854402521390918</c:v>
                </c:pt>
                <c:pt idx="10">
                  <c:v>4.3185456629248691</c:v>
                </c:pt>
                <c:pt idx="11">
                  <c:v>4.258021986969144</c:v>
                </c:pt>
                <c:pt idx="12">
                  <c:v>4.2038692242719158</c:v>
                </c:pt>
                <c:pt idx="13">
                  <c:v>4.1560873748331861</c:v>
                </c:pt>
                <c:pt idx="14">
                  <c:v>4.1146764386529524</c:v>
                </c:pt>
                <c:pt idx="15">
                  <c:v>4.0796364157312173</c:v>
                </c:pt>
                <c:pt idx="16">
                  <c:v>4.0509673060679789</c:v>
                </c:pt>
                <c:pt idx="17">
                  <c:v>4.0286691096632383</c:v>
                </c:pt>
                <c:pt idx="18">
                  <c:v>4.0127418265169945</c:v>
                </c:pt>
                <c:pt idx="19">
                  <c:v>4.0031854566292484</c:v>
                </c:pt>
                <c:pt idx="20">
                  <c:v>4</c:v>
                </c:pt>
                <c:pt idx="21">
                  <c:v>3.9968145433707511</c:v>
                </c:pt>
                <c:pt idx="22">
                  <c:v>3.987258173483005</c:v>
                </c:pt>
                <c:pt idx="23">
                  <c:v>3.9713308903367617</c:v>
                </c:pt>
                <c:pt idx="24">
                  <c:v>3.9490326939320211</c:v>
                </c:pt>
                <c:pt idx="25">
                  <c:v>3.9203635842687827</c:v>
                </c:pt>
                <c:pt idx="26">
                  <c:v>3.8853235613470471</c:v>
                </c:pt>
                <c:pt idx="27">
                  <c:v>3.8439126251668143</c:v>
                </c:pt>
                <c:pt idx="28">
                  <c:v>3.7961307757280838</c:v>
                </c:pt>
                <c:pt idx="29">
                  <c:v>3.741978013030856</c:v>
                </c:pt>
                <c:pt idx="30">
                  <c:v>3.6814543370751309</c:v>
                </c:pt>
                <c:pt idx="31">
                  <c:v>3.6145597478609086</c:v>
                </c:pt>
                <c:pt idx="32">
                  <c:v>3.5412942453881886</c:v>
                </c:pt>
                <c:pt idx="33">
                  <c:v>3.4616578296569713</c:v>
                </c:pt>
                <c:pt idx="34">
                  <c:v>3.3756505006672568</c:v>
                </c:pt>
                <c:pt idx="35">
                  <c:v>3.2832722584190446</c:v>
                </c:pt>
                <c:pt idx="36">
                  <c:v>3.1845231029123355</c:v>
                </c:pt>
                <c:pt idx="37">
                  <c:v>3.0794030341471288</c:v>
                </c:pt>
                <c:pt idx="38">
                  <c:v>2.9679120521234243</c:v>
                </c:pt>
                <c:pt idx="39">
                  <c:v>2.8500501568412231</c:v>
                </c:pt>
                <c:pt idx="40">
                  <c:v>2.7258173483005237</c:v>
                </c:pt>
                <c:pt idx="41">
                  <c:v>2.5952136265013275</c:v>
                </c:pt>
                <c:pt idx="42">
                  <c:v>2.4582389914436344</c:v>
                </c:pt>
                <c:pt idx="43">
                  <c:v>2.3148934431274433</c:v>
                </c:pt>
                <c:pt idx="44">
                  <c:v>2.1651769815527544</c:v>
                </c:pt>
                <c:pt idx="45">
                  <c:v>2.0090896067195687</c:v>
                </c:pt>
                <c:pt idx="46">
                  <c:v>1.8466313186278858</c:v>
                </c:pt>
                <c:pt idx="47">
                  <c:v>1.6778021172777056</c:v>
                </c:pt>
                <c:pt idx="48">
                  <c:v>1.5026020026690268</c:v>
                </c:pt>
                <c:pt idx="49">
                  <c:v>1.3210309748018516</c:v>
                </c:pt>
                <c:pt idx="50">
                  <c:v>1.1330890336761787</c:v>
                </c:pt>
                <c:pt idx="51">
                  <c:v>0.93877617929200907</c:v>
                </c:pt>
                <c:pt idx="52">
                  <c:v>0.73809241164934214</c:v>
                </c:pt>
                <c:pt idx="53">
                  <c:v>0.53103773074817706</c:v>
                </c:pt>
                <c:pt idx="54">
                  <c:v>0.31761213658851428</c:v>
                </c:pt>
                <c:pt idx="55">
                  <c:v>9.7815629170354246E-2</c:v>
                </c:pt>
                <c:pt idx="56">
                  <c:v>-0.1283517915063026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Feuil4!$L$15:$M$15</c:f>
              <c:strCache>
                <c:ptCount val="1"/>
                <c:pt idx="0">
                  <c:v>Q (L/min) H(m)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Feuil4!$L$16:$L$87</c:f>
              <c:numCache>
                <c:formatCode>General</c:formatCode>
                <c:ptCount val="72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</c:numCache>
            </c:numRef>
          </c:xVal>
          <c:yVal>
            <c:numRef>
              <c:f>Feuil4!$M$16:$M$87</c:f>
              <c:numCache>
                <c:formatCode>General</c:formatCode>
                <c:ptCount val="72"/>
                <c:pt idx="0">
                  <c:v>10</c:v>
                </c:pt>
                <c:pt idx="1">
                  <c:v>10.001264149717434</c:v>
                </c:pt>
                <c:pt idx="2">
                  <c:v>10.005056598869736</c:v>
                </c:pt>
                <c:pt idx="3">
                  <c:v>10.011377347456907</c:v>
                </c:pt>
                <c:pt idx="4">
                  <c:v>10.020226395478947</c:v>
                </c:pt>
                <c:pt idx="5">
                  <c:v>10.031603742935854</c:v>
                </c:pt>
                <c:pt idx="6">
                  <c:v>10.045509389827629</c:v>
                </c:pt>
                <c:pt idx="7">
                  <c:v>10.061943336154272</c:v>
                </c:pt>
                <c:pt idx="8">
                  <c:v>10.080905581915784</c:v>
                </c:pt>
                <c:pt idx="9">
                  <c:v>10.102396127112165</c:v>
                </c:pt>
                <c:pt idx="10">
                  <c:v>10.126414971743413</c:v>
                </c:pt>
                <c:pt idx="11">
                  <c:v>10.15296211580953</c:v>
                </c:pt>
                <c:pt idx="12">
                  <c:v>10.182037559310514</c:v>
                </c:pt>
                <c:pt idx="13">
                  <c:v>10.213641302246367</c:v>
                </c:pt>
                <c:pt idx="14">
                  <c:v>10.247773344617089</c:v>
                </c:pt>
                <c:pt idx="15">
                  <c:v>10.284433686422679</c:v>
                </c:pt>
                <c:pt idx="16">
                  <c:v>10.323622327663136</c:v>
                </c:pt>
                <c:pt idx="17">
                  <c:v>10.365339268338463</c:v>
                </c:pt>
                <c:pt idx="18">
                  <c:v>10.409584508448656</c:v>
                </c:pt>
                <c:pt idx="19">
                  <c:v>10.456358047993719</c:v>
                </c:pt>
                <c:pt idx="20">
                  <c:v>10.50565988697365</c:v>
                </c:pt>
                <c:pt idx="21">
                  <c:v>10.55749002538845</c:v>
                </c:pt>
                <c:pt idx="22">
                  <c:v>10.611848463238116</c:v>
                </c:pt>
                <c:pt idx="23">
                  <c:v>10.668735200522653</c:v>
                </c:pt>
                <c:pt idx="24">
                  <c:v>10.728150237242057</c:v>
                </c:pt>
                <c:pt idx="25">
                  <c:v>10.790093573396328</c:v>
                </c:pt>
                <c:pt idx="26">
                  <c:v>10.85456520898547</c:v>
                </c:pt>
                <c:pt idx="27">
                  <c:v>10.921565144009477</c:v>
                </c:pt>
                <c:pt idx="28">
                  <c:v>10.991093378468355</c:v>
                </c:pt>
                <c:pt idx="29">
                  <c:v>11.0631499123621</c:v>
                </c:pt>
                <c:pt idx="30">
                  <c:v>11.137734745690713</c:v>
                </c:pt>
                <c:pt idx="31">
                  <c:v>11.214847878454195</c:v>
                </c:pt>
                <c:pt idx="32">
                  <c:v>11.294489310652544</c:v>
                </c:pt>
                <c:pt idx="33">
                  <c:v>11.376659042285763</c:v>
                </c:pt>
                <c:pt idx="34">
                  <c:v>11.461357073353849</c:v>
                </c:pt>
                <c:pt idx="35">
                  <c:v>11.548583403856805</c:v>
                </c:pt>
                <c:pt idx="36">
                  <c:v>11.638338033794627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880896"/>
        <c:axId val="92882816"/>
      </c:scatterChart>
      <c:valAx>
        <c:axId val="92880896"/>
        <c:scaling>
          <c:orientation val="minMax"/>
          <c:max val="400"/>
          <c:min val="-10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Q(L/min)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3175"/>
        </c:spPr>
        <c:crossAx val="92882816"/>
        <c:crosses val="autoZero"/>
        <c:crossBetween val="midCat"/>
        <c:majorUnit val="50"/>
        <c:minorUnit val="10"/>
      </c:valAx>
      <c:valAx>
        <c:axId val="92882816"/>
        <c:scaling>
          <c:orientation val="minMax"/>
        </c:scaling>
        <c:delete val="0"/>
        <c:axPos val="l"/>
        <c:majorGridlines>
          <c:spPr>
            <a:ln w="3175"/>
          </c:spPr>
        </c:majorGridlines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H(m)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9288089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666783055850935E-2"/>
          <c:y val="1.5598511517744308E-2"/>
          <c:w val="0.8973622339220606"/>
          <c:h val="0.904638998371959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Feuil4!$C$15</c:f>
              <c:strCache>
                <c:ptCount val="1"/>
                <c:pt idx="0">
                  <c:v>H(m)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Feuil4!$B$16:$B$72</c:f>
              <c:numCache>
                <c:formatCode>General</c:formatCode>
                <c:ptCount val="57"/>
                <c:pt idx="0">
                  <c:v>-200</c:v>
                </c:pt>
                <c:pt idx="1">
                  <c:v>-190</c:v>
                </c:pt>
                <c:pt idx="2">
                  <c:v>-180</c:v>
                </c:pt>
                <c:pt idx="3">
                  <c:v>-170</c:v>
                </c:pt>
                <c:pt idx="4">
                  <c:v>-160</c:v>
                </c:pt>
                <c:pt idx="5">
                  <c:v>-150</c:v>
                </c:pt>
                <c:pt idx="6">
                  <c:v>-140</c:v>
                </c:pt>
                <c:pt idx="7">
                  <c:v>-130</c:v>
                </c:pt>
                <c:pt idx="8">
                  <c:v>-120</c:v>
                </c:pt>
                <c:pt idx="9">
                  <c:v>-110</c:v>
                </c:pt>
                <c:pt idx="10">
                  <c:v>-100</c:v>
                </c:pt>
                <c:pt idx="11">
                  <c:v>-90</c:v>
                </c:pt>
                <c:pt idx="12">
                  <c:v>-80</c:v>
                </c:pt>
                <c:pt idx="13">
                  <c:v>-70</c:v>
                </c:pt>
                <c:pt idx="14">
                  <c:v>-60</c:v>
                </c:pt>
                <c:pt idx="15">
                  <c:v>-50</c:v>
                </c:pt>
                <c:pt idx="16">
                  <c:v>-40</c:v>
                </c:pt>
                <c:pt idx="17">
                  <c:v>-30</c:v>
                </c:pt>
                <c:pt idx="18">
                  <c:v>-20</c:v>
                </c:pt>
                <c:pt idx="19">
                  <c:v>-10</c:v>
                </c:pt>
                <c:pt idx="20">
                  <c:v>0</c:v>
                </c:pt>
                <c:pt idx="21">
                  <c:v>10</c:v>
                </c:pt>
                <c:pt idx="22">
                  <c:v>20</c:v>
                </c:pt>
                <c:pt idx="23">
                  <c:v>30</c:v>
                </c:pt>
                <c:pt idx="24">
                  <c:v>40</c:v>
                </c:pt>
                <c:pt idx="25">
                  <c:v>50</c:v>
                </c:pt>
                <c:pt idx="26">
                  <c:v>60</c:v>
                </c:pt>
                <c:pt idx="27">
                  <c:v>70</c:v>
                </c:pt>
                <c:pt idx="28">
                  <c:v>80</c:v>
                </c:pt>
                <c:pt idx="29">
                  <c:v>90</c:v>
                </c:pt>
                <c:pt idx="30">
                  <c:v>100</c:v>
                </c:pt>
                <c:pt idx="31">
                  <c:v>110</c:v>
                </c:pt>
                <c:pt idx="32">
                  <c:v>120</c:v>
                </c:pt>
                <c:pt idx="33">
                  <c:v>130</c:v>
                </c:pt>
                <c:pt idx="34">
                  <c:v>140</c:v>
                </c:pt>
                <c:pt idx="35">
                  <c:v>150</c:v>
                </c:pt>
                <c:pt idx="36">
                  <c:v>160</c:v>
                </c:pt>
                <c:pt idx="37">
                  <c:v>170</c:v>
                </c:pt>
                <c:pt idx="38">
                  <c:v>180</c:v>
                </c:pt>
                <c:pt idx="39">
                  <c:v>190</c:v>
                </c:pt>
                <c:pt idx="40">
                  <c:v>200</c:v>
                </c:pt>
                <c:pt idx="41">
                  <c:v>210</c:v>
                </c:pt>
                <c:pt idx="42">
                  <c:v>220</c:v>
                </c:pt>
                <c:pt idx="43">
                  <c:v>230</c:v>
                </c:pt>
                <c:pt idx="44">
                  <c:v>240</c:v>
                </c:pt>
                <c:pt idx="45">
                  <c:v>250</c:v>
                </c:pt>
                <c:pt idx="46">
                  <c:v>260</c:v>
                </c:pt>
                <c:pt idx="47">
                  <c:v>270</c:v>
                </c:pt>
                <c:pt idx="48">
                  <c:v>280</c:v>
                </c:pt>
                <c:pt idx="49">
                  <c:v>290</c:v>
                </c:pt>
                <c:pt idx="50">
                  <c:v>300</c:v>
                </c:pt>
                <c:pt idx="51">
                  <c:v>310</c:v>
                </c:pt>
                <c:pt idx="52">
                  <c:v>320</c:v>
                </c:pt>
                <c:pt idx="53">
                  <c:v>330</c:v>
                </c:pt>
                <c:pt idx="54">
                  <c:v>340</c:v>
                </c:pt>
                <c:pt idx="55">
                  <c:v>350</c:v>
                </c:pt>
                <c:pt idx="56">
                  <c:v>360</c:v>
                </c:pt>
              </c:numCache>
            </c:numRef>
          </c:xVal>
          <c:yVal>
            <c:numRef>
              <c:f>Feuil4!$C$16:$C$72</c:f>
              <c:numCache>
                <c:formatCode>General</c:formatCode>
                <c:ptCount val="57"/>
                <c:pt idx="0">
                  <c:v>5.2741826516994763</c:v>
                </c:pt>
                <c:pt idx="1">
                  <c:v>5.1499498431587769</c:v>
                </c:pt>
                <c:pt idx="2">
                  <c:v>5.0320879478765761</c:v>
                </c:pt>
                <c:pt idx="3">
                  <c:v>4.9205969658528712</c:v>
                </c:pt>
                <c:pt idx="4">
                  <c:v>4.8154768970876649</c:v>
                </c:pt>
                <c:pt idx="5">
                  <c:v>4.7167277415809554</c:v>
                </c:pt>
                <c:pt idx="6">
                  <c:v>4.6243494993327436</c:v>
                </c:pt>
                <c:pt idx="7">
                  <c:v>4.5383421703430287</c:v>
                </c:pt>
                <c:pt idx="8">
                  <c:v>4.4587057546118114</c:v>
                </c:pt>
                <c:pt idx="9">
                  <c:v>4.3854402521390918</c:v>
                </c:pt>
                <c:pt idx="10">
                  <c:v>4.3185456629248691</c:v>
                </c:pt>
                <c:pt idx="11">
                  <c:v>4.258021986969144</c:v>
                </c:pt>
                <c:pt idx="12">
                  <c:v>4.2038692242719158</c:v>
                </c:pt>
                <c:pt idx="13">
                  <c:v>4.1560873748331861</c:v>
                </c:pt>
                <c:pt idx="14">
                  <c:v>4.1146764386529524</c:v>
                </c:pt>
                <c:pt idx="15">
                  <c:v>4.0796364157312173</c:v>
                </c:pt>
                <c:pt idx="16">
                  <c:v>4.0509673060679789</c:v>
                </c:pt>
                <c:pt idx="17">
                  <c:v>4.0286691096632383</c:v>
                </c:pt>
                <c:pt idx="18">
                  <c:v>4.0127418265169945</c:v>
                </c:pt>
                <c:pt idx="19">
                  <c:v>4.0031854566292484</c:v>
                </c:pt>
                <c:pt idx="20">
                  <c:v>4</c:v>
                </c:pt>
                <c:pt idx="21">
                  <c:v>3.9968145433707511</c:v>
                </c:pt>
                <c:pt idx="22">
                  <c:v>3.987258173483005</c:v>
                </c:pt>
                <c:pt idx="23">
                  <c:v>3.9713308903367617</c:v>
                </c:pt>
                <c:pt idx="24">
                  <c:v>3.9490326939320211</c:v>
                </c:pt>
                <c:pt idx="25">
                  <c:v>3.9203635842687827</c:v>
                </c:pt>
                <c:pt idx="26">
                  <c:v>3.8853235613470471</c:v>
                </c:pt>
                <c:pt idx="27">
                  <c:v>3.8439126251668143</c:v>
                </c:pt>
                <c:pt idx="28">
                  <c:v>3.7961307757280838</c:v>
                </c:pt>
                <c:pt idx="29">
                  <c:v>3.741978013030856</c:v>
                </c:pt>
                <c:pt idx="30">
                  <c:v>3.6814543370751309</c:v>
                </c:pt>
                <c:pt idx="31">
                  <c:v>3.6145597478609086</c:v>
                </c:pt>
                <c:pt idx="32">
                  <c:v>3.5412942453881886</c:v>
                </c:pt>
                <c:pt idx="33">
                  <c:v>3.4616578296569713</c:v>
                </c:pt>
                <c:pt idx="34">
                  <c:v>3.3756505006672568</c:v>
                </c:pt>
                <c:pt idx="35">
                  <c:v>3.2832722584190446</c:v>
                </c:pt>
                <c:pt idx="36">
                  <c:v>3.1845231029123355</c:v>
                </c:pt>
                <c:pt idx="37">
                  <c:v>3.0794030341471288</c:v>
                </c:pt>
                <c:pt idx="38">
                  <c:v>2.9679120521234243</c:v>
                </c:pt>
                <c:pt idx="39">
                  <c:v>2.8500501568412231</c:v>
                </c:pt>
                <c:pt idx="40">
                  <c:v>2.7258173483005237</c:v>
                </c:pt>
                <c:pt idx="41">
                  <c:v>2.5952136265013275</c:v>
                </c:pt>
                <c:pt idx="42">
                  <c:v>2.4582389914436344</c:v>
                </c:pt>
                <c:pt idx="43">
                  <c:v>2.3148934431274433</c:v>
                </c:pt>
                <c:pt idx="44">
                  <c:v>2.1651769815527544</c:v>
                </c:pt>
                <c:pt idx="45">
                  <c:v>2.0090896067195687</c:v>
                </c:pt>
                <c:pt idx="46">
                  <c:v>1.8466313186278858</c:v>
                </c:pt>
                <c:pt idx="47">
                  <c:v>1.6778021172777056</c:v>
                </c:pt>
                <c:pt idx="48">
                  <c:v>1.5026020026690268</c:v>
                </c:pt>
                <c:pt idx="49">
                  <c:v>1.3210309748018516</c:v>
                </c:pt>
                <c:pt idx="50">
                  <c:v>1.1330890336761787</c:v>
                </c:pt>
                <c:pt idx="51">
                  <c:v>0.93877617929200907</c:v>
                </c:pt>
                <c:pt idx="52">
                  <c:v>0.73809241164934214</c:v>
                </c:pt>
                <c:pt idx="53">
                  <c:v>0.53103773074817706</c:v>
                </c:pt>
                <c:pt idx="54">
                  <c:v>0.31761213658851428</c:v>
                </c:pt>
                <c:pt idx="55">
                  <c:v>9.7815629170354246E-2</c:v>
                </c:pt>
                <c:pt idx="56">
                  <c:v>-0.1283517915063026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Feuil4!$L$15:$M$15</c:f>
              <c:strCache>
                <c:ptCount val="1"/>
                <c:pt idx="0">
                  <c:v>Q (L/min) H(m)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Feuil4!$L$16:$L$87</c:f>
              <c:numCache>
                <c:formatCode>General</c:formatCode>
                <c:ptCount val="72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</c:numCache>
            </c:numRef>
          </c:xVal>
          <c:yVal>
            <c:numRef>
              <c:f>Feuil4!$M$16:$M$87</c:f>
              <c:numCache>
                <c:formatCode>General</c:formatCode>
                <c:ptCount val="72"/>
                <c:pt idx="0">
                  <c:v>10</c:v>
                </c:pt>
                <c:pt idx="1">
                  <c:v>10.001264149717434</c:v>
                </c:pt>
                <c:pt idx="2">
                  <c:v>10.005056598869736</c:v>
                </c:pt>
                <c:pt idx="3">
                  <c:v>10.011377347456907</c:v>
                </c:pt>
                <c:pt idx="4">
                  <c:v>10.020226395478947</c:v>
                </c:pt>
                <c:pt idx="5">
                  <c:v>10.031603742935854</c:v>
                </c:pt>
                <c:pt idx="6">
                  <c:v>10.045509389827629</c:v>
                </c:pt>
                <c:pt idx="7">
                  <c:v>10.061943336154272</c:v>
                </c:pt>
                <c:pt idx="8">
                  <c:v>10.080905581915784</c:v>
                </c:pt>
                <c:pt idx="9">
                  <c:v>10.102396127112165</c:v>
                </c:pt>
                <c:pt idx="10">
                  <c:v>10.126414971743413</c:v>
                </c:pt>
                <c:pt idx="11">
                  <c:v>10.15296211580953</c:v>
                </c:pt>
                <c:pt idx="12">
                  <c:v>10.182037559310514</c:v>
                </c:pt>
                <c:pt idx="13">
                  <c:v>10.213641302246367</c:v>
                </c:pt>
                <c:pt idx="14">
                  <c:v>10.247773344617089</c:v>
                </c:pt>
                <c:pt idx="15">
                  <c:v>10.284433686422679</c:v>
                </c:pt>
                <c:pt idx="16">
                  <c:v>10.323622327663136</c:v>
                </c:pt>
                <c:pt idx="17">
                  <c:v>10.365339268338463</c:v>
                </c:pt>
                <c:pt idx="18">
                  <c:v>10.409584508448656</c:v>
                </c:pt>
                <c:pt idx="19">
                  <c:v>10.456358047993719</c:v>
                </c:pt>
                <c:pt idx="20">
                  <c:v>10.50565988697365</c:v>
                </c:pt>
                <c:pt idx="21">
                  <c:v>10.55749002538845</c:v>
                </c:pt>
                <c:pt idx="22">
                  <c:v>10.611848463238116</c:v>
                </c:pt>
                <c:pt idx="23">
                  <c:v>10.668735200522653</c:v>
                </c:pt>
                <c:pt idx="24">
                  <c:v>10.728150237242057</c:v>
                </c:pt>
                <c:pt idx="25">
                  <c:v>10.790093573396328</c:v>
                </c:pt>
                <c:pt idx="26">
                  <c:v>10.85456520898547</c:v>
                </c:pt>
                <c:pt idx="27">
                  <c:v>10.921565144009477</c:v>
                </c:pt>
                <c:pt idx="28">
                  <c:v>10.991093378468355</c:v>
                </c:pt>
                <c:pt idx="29">
                  <c:v>11.0631499123621</c:v>
                </c:pt>
                <c:pt idx="30">
                  <c:v>11.137734745690713</c:v>
                </c:pt>
                <c:pt idx="31">
                  <c:v>11.214847878454195</c:v>
                </c:pt>
                <c:pt idx="32">
                  <c:v>11.294489310652544</c:v>
                </c:pt>
                <c:pt idx="33">
                  <c:v>11.376659042285763</c:v>
                </c:pt>
                <c:pt idx="34">
                  <c:v>11.461357073353849</c:v>
                </c:pt>
                <c:pt idx="35">
                  <c:v>11.548583403856805</c:v>
                </c:pt>
                <c:pt idx="36">
                  <c:v>11.638338033794627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813568"/>
        <c:axId val="92815744"/>
      </c:scatterChart>
      <c:valAx>
        <c:axId val="92813568"/>
        <c:scaling>
          <c:orientation val="minMax"/>
          <c:max val="400"/>
          <c:min val="-10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Q(L/min)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3175"/>
        </c:spPr>
        <c:crossAx val="92815744"/>
        <c:crosses val="autoZero"/>
        <c:crossBetween val="midCat"/>
        <c:majorUnit val="50"/>
        <c:minorUnit val="10"/>
      </c:valAx>
      <c:valAx>
        <c:axId val="92815744"/>
        <c:scaling>
          <c:orientation val="minMax"/>
        </c:scaling>
        <c:delete val="0"/>
        <c:axPos val="l"/>
        <c:majorGridlines>
          <c:spPr>
            <a:ln w="3175"/>
          </c:spPr>
        </c:majorGridlines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H(m)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92813568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Feuil4!$C$15</c:f>
              <c:strCache>
                <c:ptCount val="1"/>
                <c:pt idx="0">
                  <c:v>H(m)</c:v>
                </c:pt>
              </c:strCache>
            </c:strRef>
          </c:tx>
          <c:spPr>
            <a:ln w="38100"/>
          </c:spPr>
          <c:marker>
            <c:symbol val="none"/>
          </c:marker>
          <c:xVal>
            <c:numRef>
              <c:f>Feuil4!$B$16:$B$72</c:f>
              <c:numCache>
                <c:formatCode>General</c:formatCode>
                <c:ptCount val="57"/>
                <c:pt idx="0">
                  <c:v>-200</c:v>
                </c:pt>
                <c:pt idx="1">
                  <c:v>-190</c:v>
                </c:pt>
                <c:pt idx="2">
                  <c:v>-180</c:v>
                </c:pt>
                <c:pt idx="3">
                  <c:v>-170</c:v>
                </c:pt>
                <c:pt idx="4">
                  <c:v>-160</c:v>
                </c:pt>
                <c:pt idx="5">
                  <c:v>-150</c:v>
                </c:pt>
                <c:pt idx="6">
                  <c:v>-140</c:v>
                </c:pt>
                <c:pt idx="7">
                  <c:v>-130</c:v>
                </c:pt>
                <c:pt idx="8">
                  <c:v>-120</c:v>
                </c:pt>
                <c:pt idx="9">
                  <c:v>-110</c:v>
                </c:pt>
                <c:pt idx="10">
                  <c:v>-100</c:v>
                </c:pt>
                <c:pt idx="11">
                  <c:v>-90</c:v>
                </c:pt>
                <c:pt idx="12">
                  <c:v>-80</c:v>
                </c:pt>
                <c:pt idx="13">
                  <c:v>-70</c:v>
                </c:pt>
                <c:pt idx="14">
                  <c:v>-60</c:v>
                </c:pt>
                <c:pt idx="15">
                  <c:v>-50</c:v>
                </c:pt>
                <c:pt idx="16">
                  <c:v>-40</c:v>
                </c:pt>
                <c:pt idx="17">
                  <c:v>-30</c:v>
                </c:pt>
                <c:pt idx="18">
                  <c:v>-20</c:v>
                </c:pt>
                <c:pt idx="19">
                  <c:v>-10</c:v>
                </c:pt>
                <c:pt idx="20">
                  <c:v>0</c:v>
                </c:pt>
                <c:pt idx="21">
                  <c:v>10</c:v>
                </c:pt>
                <c:pt idx="22">
                  <c:v>20</c:v>
                </c:pt>
                <c:pt idx="23">
                  <c:v>30</c:v>
                </c:pt>
                <c:pt idx="24">
                  <c:v>40</c:v>
                </c:pt>
                <c:pt idx="25">
                  <c:v>50</c:v>
                </c:pt>
                <c:pt idx="26">
                  <c:v>60</c:v>
                </c:pt>
                <c:pt idx="27">
                  <c:v>70</c:v>
                </c:pt>
                <c:pt idx="28">
                  <c:v>80</c:v>
                </c:pt>
                <c:pt idx="29">
                  <c:v>90</c:v>
                </c:pt>
                <c:pt idx="30">
                  <c:v>100</c:v>
                </c:pt>
                <c:pt idx="31">
                  <c:v>110</c:v>
                </c:pt>
                <c:pt idx="32">
                  <c:v>120</c:v>
                </c:pt>
                <c:pt idx="33">
                  <c:v>130</c:v>
                </c:pt>
                <c:pt idx="34">
                  <c:v>140</c:v>
                </c:pt>
                <c:pt idx="35">
                  <c:v>150</c:v>
                </c:pt>
                <c:pt idx="36">
                  <c:v>160</c:v>
                </c:pt>
                <c:pt idx="37">
                  <c:v>170</c:v>
                </c:pt>
                <c:pt idx="38">
                  <c:v>180</c:v>
                </c:pt>
                <c:pt idx="39">
                  <c:v>190</c:v>
                </c:pt>
                <c:pt idx="40">
                  <c:v>200</c:v>
                </c:pt>
                <c:pt idx="41">
                  <c:v>210</c:v>
                </c:pt>
                <c:pt idx="42">
                  <c:v>220</c:v>
                </c:pt>
                <c:pt idx="43">
                  <c:v>230</c:v>
                </c:pt>
                <c:pt idx="44">
                  <c:v>240</c:v>
                </c:pt>
                <c:pt idx="45">
                  <c:v>250</c:v>
                </c:pt>
                <c:pt idx="46">
                  <c:v>260</c:v>
                </c:pt>
                <c:pt idx="47">
                  <c:v>270</c:v>
                </c:pt>
                <c:pt idx="48">
                  <c:v>280</c:v>
                </c:pt>
                <c:pt idx="49">
                  <c:v>290</c:v>
                </c:pt>
                <c:pt idx="50">
                  <c:v>300</c:v>
                </c:pt>
                <c:pt idx="51">
                  <c:v>310</c:v>
                </c:pt>
                <c:pt idx="52">
                  <c:v>320</c:v>
                </c:pt>
                <c:pt idx="53">
                  <c:v>330</c:v>
                </c:pt>
                <c:pt idx="54">
                  <c:v>340</c:v>
                </c:pt>
                <c:pt idx="55">
                  <c:v>350</c:v>
                </c:pt>
                <c:pt idx="56">
                  <c:v>360</c:v>
                </c:pt>
              </c:numCache>
            </c:numRef>
          </c:xVal>
          <c:yVal>
            <c:numRef>
              <c:f>Feuil4!$C$16:$C$72</c:f>
              <c:numCache>
                <c:formatCode>General</c:formatCode>
                <c:ptCount val="57"/>
                <c:pt idx="0">
                  <c:v>5.2741826516994763</c:v>
                </c:pt>
                <c:pt idx="1">
                  <c:v>5.1499498431587769</c:v>
                </c:pt>
                <c:pt idx="2">
                  <c:v>5.0320879478765761</c:v>
                </c:pt>
                <c:pt idx="3">
                  <c:v>4.9205969658528712</c:v>
                </c:pt>
                <c:pt idx="4">
                  <c:v>4.8154768970876649</c:v>
                </c:pt>
                <c:pt idx="5">
                  <c:v>4.7167277415809554</c:v>
                </c:pt>
                <c:pt idx="6">
                  <c:v>4.6243494993327436</c:v>
                </c:pt>
                <c:pt idx="7">
                  <c:v>4.5383421703430287</c:v>
                </c:pt>
                <c:pt idx="8">
                  <c:v>4.4587057546118114</c:v>
                </c:pt>
                <c:pt idx="9">
                  <c:v>4.3854402521390918</c:v>
                </c:pt>
                <c:pt idx="10">
                  <c:v>4.3185456629248691</c:v>
                </c:pt>
                <c:pt idx="11">
                  <c:v>4.258021986969144</c:v>
                </c:pt>
                <c:pt idx="12">
                  <c:v>4.2038692242719158</c:v>
                </c:pt>
                <c:pt idx="13">
                  <c:v>4.1560873748331861</c:v>
                </c:pt>
                <c:pt idx="14">
                  <c:v>4.1146764386529524</c:v>
                </c:pt>
                <c:pt idx="15">
                  <c:v>4.0796364157312173</c:v>
                </c:pt>
                <c:pt idx="16">
                  <c:v>4.0509673060679789</c:v>
                </c:pt>
                <c:pt idx="17">
                  <c:v>4.0286691096632383</c:v>
                </c:pt>
                <c:pt idx="18">
                  <c:v>4.0127418265169945</c:v>
                </c:pt>
                <c:pt idx="19">
                  <c:v>4.0031854566292484</c:v>
                </c:pt>
                <c:pt idx="20">
                  <c:v>4</c:v>
                </c:pt>
                <c:pt idx="21">
                  <c:v>3.9968145433707511</c:v>
                </c:pt>
                <c:pt idx="22">
                  <c:v>3.987258173483005</c:v>
                </c:pt>
                <c:pt idx="23">
                  <c:v>3.9713308903367617</c:v>
                </c:pt>
                <c:pt idx="24">
                  <c:v>3.9490326939320211</c:v>
                </c:pt>
                <c:pt idx="25">
                  <c:v>3.9203635842687827</c:v>
                </c:pt>
                <c:pt idx="26">
                  <c:v>3.8853235613470471</c:v>
                </c:pt>
                <c:pt idx="27">
                  <c:v>3.8439126251668143</c:v>
                </c:pt>
                <c:pt idx="28">
                  <c:v>3.7961307757280838</c:v>
                </c:pt>
                <c:pt idx="29">
                  <c:v>3.741978013030856</c:v>
                </c:pt>
                <c:pt idx="30">
                  <c:v>3.6814543370751309</c:v>
                </c:pt>
                <c:pt idx="31">
                  <c:v>3.6145597478609086</c:v>
                </c:pt>
                <c:pt idx="32">
                  <c:v>3.5412942453881886</c:v>
                </c:pt>
                <c:pt idx="33">
                  <c:v>3.4616578296569713</c:v>
                </c:pt>
                <c:pt idx="34">
                  <c:v>3.3756505006672568</c:v>
                </c:pt>
                <c:pt idx="35">
                  <c:v>3.2832722584190446</c:v>
                </c:pt>
                <c:pt idx="36">
                  <c:v>3.1845231029123355</c:v>
                </c:pt>
                <c:pt idx="37">
                  <c:v>3.0794030341471288</c:v>
                </c:pt>
                <c:pt idx="38">
                  <c:v>2.9679120521234243</c:v>
                </c:pt>
                <c:pt idx="39">
                  <c:v>2.8500501568412231</c:v>
                </c:pt>
                <c:pt idx="40">
                  <c:v>2.7258173483005237</c:v>
                </c:pt>
                <c:pt idx="41">
                  <c:v>2.5952136265013275</c:v>
                </c:pt>
                <c:pt idx="42">
                  <c:v>2.4582389914436344</c:v>
                </c:pt>
                <c:pt idx="43">
                  <c:v>2.3148934431274433</c:v>
                </c:pt>
                <c:pt idx="44">
                  <c:v>2.1651769815527544</c:v>
                </c:pt>
                <c:pt idx="45">
                  <c:v>2.0090896067195687</c:v>
                </c:pt>
                <c:pt idx="46">
                  <c:v>1.8466313186278858</c:v>
                </c:pt>
                <c:pt idx="47">
                  <c:v>1.6778021172777056</c:v>
                </c:pt>
                <c:pt idx="48">
                  <c:v>1.5026020026690268</c:v>
                </c:pt>
                <c:pt idx="49">
                  <c:v>1.3210309748018516</c:v>
                </c:pt>
                <c:pt idx="50">
                  <c:v>1.1330890336761787</c:v>
                </c:pt>
                <c:pt idx="51">
                  <c:v>0.93877617929200907</c:v>
                </c:pt>
                <c:pt idx="52">
                  <c:v>0.73809241164934214</c:v>
                </c:pt>
                <c:pt idx="53">
                  <c:v>0.53103773074817706</c:v>
                </c:pt>
                <c:pt idx="54">
                  <c:v>0.31761213658851428</c:v>
                </c:pt>
                <c:pt idx="55">
                  <c:v>9.7815629170354246E-2</c:v>
                </c:pt>
                <c:pt idx="56">
                  <c:v>-0.1283517915063026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Feuil4!$L$15:$M$15</c:f>
              <c:strCache>
                <c:ptCount val="1"/>
                <c:pt idx="0">
                  <c:v>Q (L/min) H(m)</c:v>
                </c:pt>
              </c:strCache>
            </c:strRef>
          </c:tx>
          <c:spPr>
            <a:ln w="38100"/>
          </c:spPr>
          <c:marker>
            <c:symbol val="none"/>
          </c:marker>
          <c:xVal>
            <c:numRef>
              <c:f>Feuil4!$L$16:$L$87</c:f>
              <c:numCache>
                <c:formatCode>General</c:formatCode>
                <c:ptCount val="72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</c:numCache>
            </c:numRef>
          </c:xVal>
          <c:yVal>
            <c:numRef>
              <c:f>Feuil4!$M$16:$M$87</c:f>
              <c:numCache>
                <c:formatCode>General</c:formatCode>
                <c:ptCount val="72"/>
                <c:pt idx="0">
                  <c:v>10</c:v>
                </c:pt>
                <c:pt idx="1">
                  <c:v>10.001264149717434</c:v>
                </c:pt>
                <c:pt idx="2">
                  <c:v>10.005056598869736</c:v>
                </c:pt>
                <c:pt idx="3">
                  <c:v>10.011377347456907</c:v>
                </c:pt>
                <c:pt idx="4">
                  <c:v>10.020226395478947</c:v>
                </c:pt>
                <c:pt idx="5">
                  <c:v>10.031603742935854</c:v>
                </c:pt>
                <c:pt idx="6">
                  <c:v>10.045509389827629</c:v>
                </c:pt>
                <c:pt idx="7">
                  <c:v>10.061943336154272</c:v>
                </c:pt>
                <c:pt idx="8">
                  <c:v>10.080905581915784</c:v>
                </c:pt>
                <c:pt idx="9">
                  <c:v>10.102396127112165</c:v>
                </c:pt>
                <c:pt idx="10">
                  <c:v>10.126414971743413</c:v>
                </c:pt>
                <c:pt idx="11">
                  <c:v>10.15296211580953</c:v>
                </c:pt>
                <c:pt idx="12">
                  <c:v>10.182037559310514</c:v>
                </c:pt>
                <c:pt idx="13">
                  <c:v>10.213641302246367</c:v>
                </c:pt>
                <c:pt idx="14">
                  <c:v>10.247773344617089</c:v>
                </c:pt>
                <c:pt idx="15">
                  <c:v>10.284433686422679</c:v>
                </c:pt>
                <c:pt idx="16">
                  <c:v>10.323622327663136</c:v>
                </c:pt>
                <c:pt idx="17">
                  <c:v>10.365339268338463</c:v>
                </c:pt>
                <c:pt idx="18">
                  <c:v>10.409584508448656</c:v>
                </c:pt>
                <c:pt idx="19">
                  <c:v>10.456358047993719</c:v>
                </c:pt>
                <c:pt idx="20">
                  <c:v>10.50565988697365</c:v>
                </c:pt>
                <c:pt idx="21">
                  <c:v>10.55749002538845</c:v>
                </c:pt>
                <c:pt idx="22">
                  <c:v>10.611848463238116</c:v>
                </c:pt>
                <c:pt idx="23">
                  <c:v>10.668735200522653</c:v>
                </c:pt>
                <c:pt idx="24">
                  <c:v>10.728150237242057</c:v>
                </c:pt>
                <c:pt idx="25">
                  <c:v>10.790093573396328</c:v>
                </c:pt>
                <c:pt idx="26">
                  <c:v>10.85456520898547</c:v>
                </c:pt>
                <c:pt idx="27">
                  <c:v>10.921565144009477</c:v>
                </c:pt>
                <c:pt idx="28">
                  <c:v>10.991093378468355</c:v>
                </c:pt>
                <c:pt idx="29">
                  <c:v>11.0631499123621</c:v>
                </c:pt>
                <c:pt idx="30">
                  <c:v>11.137734745690713</c:v>
                </c:pt>
                <c:pt idx="31">
                  <c:v>11.214847878454195</c:v>
                </c:pt>
                <c:pt idx="32">
                  <c:v>11.294489310652544</c:v>
                </c:pt>
                <c:pt idx="33">
                  <c:v>11.376659042285763</c:v>
                </c:pt>
                <c:pt idx="34">
                  <c:v>11.461357073353849</c:v>
                </c:pt>
                <c:pt idx="35">
                  <c:v>11.548583403856805</c:v>
                </c:pt>
                <c:pt idx="36">
                  <c:v>11.638338033794627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842048"/>
        <c:axId val="91843968"/>
      </c:scatterChart>
      <c:valAx>
        <c:axId val="91842048"/>
        <c:scaling>
          <c:orientation val="minMax"/>
          <c:max val="400"/>
          <c:min val="-10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Q(L/min)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3175"/>
        </c:spPr>
        <c:crossAx val="91843968"/>
        <c:crosses val="autoZero"/>
        <c:crossBetween val="midCat"/>
        <c:majorUnit val="50"/>
        <c:minorUnit val="10"/>
      </c:valAx>
      <c:valAx>
        <c:axId val="91843968"/>
        <c:scaling>
          <c:orientation val="minMax"/>
        </c:scaling>
        <c:delete val="0"/>
        <c:axPos val="l"/>
        <c:majorGridlines>
          <c:spPr>
            <a:ln w="3175"/>
          </c:spPr>
        </c:majorGridlines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H(m)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9184204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Feuil4!$C$15</c:f>
              <c:strCache>
                <c:ptCount val="1"/>
                <c:pt idx="0">
                  <c:v>H(m)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Feuil4!$B$16:$B$72</c:f>
              <c:numCache>
                <c:formatCode>General</c:formatCode>
                <c:ptCount val="57"/>
                <c:pt idx="0">
                  <c:v>-200</c:v>
                </c:pt>
                <c:pt idx="1">
                  <c:v>-190</c:v>
                </c:pt>
                <c:pt idx="2">
                  <c:v>-180</c:v>
                </c:pt>
                <c:pt idx="3">
                  <c:v>-170</c:v>
                </c:pt>
                <c:pt idx="4">
                  <c:v>-160</c:v>
                </c:pt>
                <c:pt idx="5">
                  <c:v>-150</c:v>
                </c:pt>
                <c:pt idx="6">
                  <c:v>-140</c:v>
                </c:pt>
                <c:pt idx="7">
                  <c:v>-130</c:v>
                </c:pt>
                <c:pt idx="8">
                  <c:v>-120</c:v>
                </c:pt>
                <c:pt idx="9">
                  <c:v>-110</c:v>
                </c:pt>
                <c:pt idx="10">
                  <c:v>-100</c:v>
                </c:pt>
                <c:pt idx="11">
                  <c:v>-90</c:v>
                </c:pt>
                <c:pt idx="12">
                  <c:v>-80</c:v>
                </c:pt>
                <c:pt idx="13">
                  <c:v>-70</c:v>
                </c:pt>
                <c:pt idx="14">
                  <c:v>-60</c:v>
                </c:pt>
                <c:pt idx="15">
                  <c:v>-50</c:v>
                </c:pt>
                <c:pt idx="16">
                  <c:v>-40</c:v>
                </c:pt>
                <c:pt idx="17">
                  <c:v>-30</c:v>
                </c:pt>
                <c:pt idx="18">
                  <c:v>-20</c:v>
                </c:pt>
                <c:pt idx="19">
                  <c:v>-10</c:v>
                </c:pt>
                <c:pt idx="20">
                  <c:v>0</c:v>
                </c:pt>
                <c:pt idx="21">
                  <c:v>10</c:v>
                </c:pt>
                <c:pt idx="22">
                  <c:v>20</c:v>
                </c:pt>
                <c:pt idx="23">
                  <c:v>30</c:v>
                </c:pt>
                <c:pt idx="24">
                  <c:v>40</c:v>
                </c:pt>
                <c:pt idx="25">
                  <c:v>50</c:v>
                </c:pt>
                <c:pt idx="26">
                  <c:v>60</c:v>
                </c:pt>
                <c:pt idx="27">
                  <c:v>70</c:v>
                </c:pt>
                <c:pt idx="28">
                  <c:v>80</c:v>
                </c:pt>
                <c:pt idx="29">
                  <c:v>90</c:v>
                </c:pt>
                <c:pt idx="30">
                  <c:v>100</c:v>
                </c:pt>
                <c:pt idx="31">
                  <c:v>110</c:v>
                </c:pt>
                <c:pt idx="32">
                  <c:v>120</c:v>
                </c:pt>
                <c:pt idx="33">
                  <c:v>130</c:v>
                </c:pt>
                <c:pt idx="34">
                  <c:v>140</c:v>
                </c:pt>
                <c:pt idx="35">
                  <c:v>150</c:v>
                </c:pt>
                <c:pt idx="36">
                  <c:v>160</c:v>
                </c:pt>
                <c:pt idx="37">
                  <c:v>170</c:v>
                </c:pt>
                <c:pt idx="38">
                  <c:v>180</c:v>
                </c:pt>
                <c:pt idx="39">
                  <c:v>190</c:v>
                </c:pt>
                <c:pt idx="40">
                  <c:v>200</c:v>
                </c:pt>
                <c:pt idx="41">
                  <c:v>210</c:v>
                </c:pt>
                <c:pt idx="42">
                  <c:v>220</c:v>
                </c:pt>
                <c:pt idx="43">
                  <c:v>230</c:v>
                </c:pt>
                <c:pt idx="44">
                  <c:v>240</c:v>
                </c:pt>
                <c:pt idx="45">
                  <c:v>250</c:v>
                </c:pt>
                <c:pt idx="46">
                  <c:v>260</c:v>
                </c:pt>
                <c:pt idx="47">
                  <c:v>270</c:v>
                </c:pt>
                <c:pt idx="48">
                  <c:v>280</c:v>
                </c:pt>
                <c:pt idx="49">
                  <c:v>290</c:v>
                </c:pt>
                <c:pt idx="50">
                  <c:v>300</c:v>
                </c:pt>
                <c:pt idx="51">
                  <c:v>310</c:v>
                </c:pt>
                <c:pt idx="52">
                  <c:v>320</c:v>
                </c:pt>
                <c:pt idx="53">
                  <c:v>330</c:v>
                </c:pt>
                <c:pt idx="54">
                  <c:v>340</c:v>
                </c:pt>
                <c:pt idx="55">
                  <c:v>350</c:v>
                </c:pt>
                <c:pt idx="56">
                  <c:v>360</c:v>
                </c:pt>
              </c:numCache>
            </c:numRef>
          </c:xVal>
          <c:yVal>
            <c:numRef>
              <c:f>Feuil4!$C$16:$C$72</c:f>
              <c:numCache>
                <c:formatCode>General</c:formatCode>
                <c:ptCount val="57"/>
                <c:pt idx="0">
                  <c:v>5.2741826516994763</c:v>
                </c:pt>
                <c:pt idx="1">
                  <c:v>5.1499498431587769</c:v>
                </c:pt>
                <c:pt idx="2">
                  <c:v>5.0320879478765761</c:v>
                </c:pt>
                <c:pt idx="3">
                  <c:v>4.9205969658528712</c:v>
                </c:pt>
                <c:pt idx="4">
                  <c:v>4.8154768970876649</c:v>
                </c:pt>
                <c:pt idx="5">
                  <c:v>4.7167277415809554</c:v>
                </c:pt>
                <c:pt idx="6">
                  <c:v>4.6243494993327436</c:v>
                </c:pt>
                <c:pt idx="7">
                  <c:v>4.5383421703430287</c:v>
                </c:pt>
                <c:pt idx="8">
                  <c:v>4.4587057546118114</c:v>
                </c:pt>
                <c:pt idx="9">
                  <c:v>4.3854402521390918</c:v>
                </c:pt>
                <c:pt idx="10">
                  <c:v>4.3185456629248691</c:v>
                </c:pt>
                <c:pt idx="11">
                  <c:v>4.258021986969144</c:v>
                </c:pt>
                <c:pt idx="12">
                  <c:v>4.2038692242719158</c:v>
                </c:pt>
                <c:pt idx="13">
                  <c:v>4.1560873748331861</c:v>
                </c:pt>
                <c:pt idx="14">
                  <c:v>4.1146764386529524</c:v>
                </c:pt>
                <c:pt idx="15">
                  <c:v>4.0796364157312173</c:v>
                </c:pt>
                <c:pt idx="16">
                  <c:v>4.0509673060679789</c:v>
                </c:pt>
                <c:pt idx="17">
                  <c:v>4.0286691096632383</c:v>
                </c:pt>
                <c:pt idx="18">
                  <c:v>4.0127418265169945</c:v>
                </c:pt>
                <c:pt idx="19">
                  <c:v>4.0031854566292484</c:v>
                </c:pt>
                <c:pt idx="20">
                  <c:v>4</c:v>
                </c:pt>
                <c:pt idx="21">
                  <c:v>3.9968145433707511</c:v>
                </c:pt>
                <c:pt idx="22">
                  <c:v>3.987258173483005</c:v>
                </c:pt>
                <c:pt idx="23">
                  <c:v>3.9713308903367617</c:v>
                </c:pt>
                <c:pt idx="24">
                  <c:v>3.9490326939320211</c:v>
                </c:pt>
                <c:pt idx="25">
                  <c:v>3.9203635842687827</c:v>
                </c:pt>
                <c:pt idx="26">
                  <c:v>3.8853235613470471</c:v>
                </c:pt>
                <c:pt idx="27">
                  <c:v>3.8439126251668143</c:v>
                </c:pt>
                <c:pt idx="28">
                  <c:v>3.7961307757280838</c:v>
                </c:pt>
                <c:pt idx="29">
                  <c:v>3.741978013030856</c:v>
                </c:pt>
                <c:pt idx="30">
                  <c:v>3.6814543370751309</c:v>
                </c:pt>
                <c:pt idx="31">
                  <c:v>3.6145597478609086</c:v>
                </c:pt>
                <c:pt idx="32">
                  <c:v>3.5412942453881886</c:v>
                </c:pt>
                <c:pt idx="33">
                  <c:v>3.4616578296569713</c:v>
                </c:pt>
                <c:pt idx="34">
                  <c:v>3.3756505006672568</c:v>
                </c:pt>
                <c:pt idx="35">
                  <c:v>3.2832722584190446</c:v>
                </c:pt>
                <c:pt idx="36">
                  <c:v>3.1845231029123355</c:v>
                </c:pt>
                <c:pt idx="37">
                  <c:v>3.0794030341471288</c:v>
                </c:pt>
                <c:pt idx="38">
                  <c:v>2.9679120521234243</c:v>
                </c:pt>
                <c:pt idx="39">
                  <c:v>2.8500501568412231</c:v>
                </c:pt>
                <c:pt idx="40">
                  <c:v>2.7258173483005237</c:v>
                </c:pt>
                <c:pt idx="41">
                  <c:v>2.5952136265013275</c:v>
                </c:pt>
                <c:pt idx="42">
                  <c:v>2.4582389914436344</c:v>
                </c:pt>
                <c:pt idx="43">
                  <c:v>2.3148934431274433</c:v>
                </c:pt>
                <c:pt idx="44">
                  <c:v>2.1651769815527544</c:v>
                </c:pt>
                <c:pt idx="45">
                  <c:v>2.0090896067195687</c:v>
                </c:pt>
                <c:pt idx="46">
                  <c:v>1.8466313186278858</c:v>
                </c:pt>
                <c:pt idx="47">
                  <c:v>1.6778021172777056</c:v>
                </c:pt>
                <c:pt idx="48">
                  <c:v>1.5026020026690268</c:v>
                </c:pt>
                <c:pt idx="49">
                  <c:v>1.3210309748018516</c:v>
                </c:pt>
                <c:pt idx="50">
                  <c:v>1.1330890336761787</c:v>
                </c:pt>
                <c:pt idx="51">
                  <c:v>0.93877617929200907</c:v>
                </c:pt>
                <c:pt idx="52">
                  <c:v>0.73809241164934214</c:v>
                </c:pt>
                <c:pt idx="53">
                  <c:v>0.53103773074817706</c:v>
                </c:pt>
                <c:pt idx="54">
                  <c:v>0.31761213658851428</c:v>
                </c:pt>
                <c:pt idx="55">
                  <c:v>9.7815629170354246E-2</c:v>
                </c:pt>
                <c:pt idx="56">
                  <c:v>-0.1283517915063026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Feuil4!$L$15:$M$15</c:f>
              <c:strCache>
                <c:ptCount val="1"/>
                <c:pt idx="0">
                  <c:v>Q (L/min) H(m)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Feuil4!$L$16:$L$87</c:f>
              <c:numCache>
                <c:formatCode>General</c:formatCode>
                <c:ptCount val="72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</c:numCache>
            </c:numRef>
          </c:xVal>
          <c:yVal>
            <c:numRef>
              <c:f>Feuil4!$M$16:$M$87</c:f>
              <c:numCache>
                <c:formatCode>General</c:formatCode>
                <c:ptCount val="72"/>
                <c:pt idx="0">
                  <c:v>10</c:v>
                </c:pt>
                <c:pt idx="1">
                  <c:v>10.001264149717434</c:v>
                </c:pt>
                <c:pt idx="2">
                  <c:v>10.005056598869736</c:v>
                </c:pt>
                <c:pt idx="3">
                  <c:v>10.011377347456907</c:v>
                </c:pt>
                <c:pt idx="4">
                  <c:v>10.020226395478947</c:v>
                </c:pt>
                <c:pt idx="5">
                  <c:v>10.031603742935854</c:v>
                </c:pt>
                <c:pt idx="6">
                  <c:v>10.045509389827629</c:v>
                </c:pt>
                <c:pt idx="7">
                  <c:v>10.061943336154272</c:v>
                </c:pt>
                <c:pt idx="8">
                  <c:v>10.080905581915784</c:v>
                </c:pt>
                <c:pt idx="9">
                  <c:v>10.102396127112165</c:v>
                </c:pt>
                <c:pt idx="10">
                  <c:v>10.126414971743413</c:v>
                </c:pt>
                <c:pt idx="11">
                  <c:v>10.15296211580953</c:v>
                </c:pt>
                <c:pt idx="12">
                  <c:v>10.182037559310514</c:v>
                </c:pt>
                <c:pt idx="13">
                  <c:v>10.213641302246367</c:v>
                </c:pt>
                <c:pt idx="14">
                  <c:v>10.247773344617089</c:v>
                </c:pt>
                <c:pt idx="15">
                  <c:v>10.284433686422679</c:v>
                </c:pt>
                <c:pt idx="16">
                  <c:v>10.323622327663136</c:v>
                </c:pt>
                <c:pt idx="17">
                  <c:v>10.365339268338463</c:v>
                </c:pt>
                <c:pt idx="18">
                  <c:v>10.409584508448656</c:v>
                </c:pt>
                <c:pt idx="19">
                  <c:v>10.456358047993719</c:v>
                </c:pt>
                <c:pt idx="20">
                  <c:v>10.50565988697365</c:v>
                </c:pt>
                <c:pt idx="21">
                  <c:v>10.55749002538845</c:v>
                </c:pt>
                <c:pt idx="22">
                  <c:v>10.611848463238116</c:v>
                </c:pt>
                <c:pt idx="23">
                  <c:v>10.668735200522653</c:v>
                </c:pt>
                <c:pt idx="24">
                  <c:v>10.728150237242057</c:v>
                </c:pt>
                <c:pt idx="25">
                  <c:v>10.790093573396328</c:v>
                </c:pt>
                <c:pt idx="26">
                  <c:v>10.85456520898547</c:v>
                </c:pt>
                <c:pt idx="27">
                  <c:v>10.921565144009477</c:v>
                </c:pt>
                <c:pt idx="28">
                  <c:v>10.991093378468355</c:v>
                </c:pt>
                <c:pt idx="29">
                  <c:v>11.0631499123621</c:v>
                </c:pt>
                <c:pt idx="30">
                  <c:v>11.137734745690713</c:v>
                </c:pt>
                <c:pt idx="31">
                  <c:v>11.214847878454195</c:v>
                </c:pt>
                <c:pt idx="32">
                  <c:v>11.294489310652544</c:v>
                </c:pt>
                <c:pt idx="33">
                  <c:v>11.376659042285763</c:v>
                </c:pt>
                <c:pt idx="34">
                  <c:v>11.461357073353849</c:v>
                </c:pt>
                <c:pt idx="35">
                  <c:v>11.548583403856805</c:v>
                </c:pt>
                <c:pt idx="36">
                  <c:v>11.638338033794627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508032"/>
        <c:axId val="80509952"/>
      </c:scatterChart>
      <c:valAx>
        <c:axId val="80508032"/>
        <c:scaling>
          <c:orientation val="minMax"/>
          <c:max val="400"/>
          <c:min val="-10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Q(L/min)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3175"/>
        </c:spPr>
        <c:crossAx val="80509952"/>
        <c:crosses val="autoZero"/>
        <c:crossBetween val="midCat"/>
        <c:majorUnit val="50"/>
        <c:minorUnit val="10"/>
      </c:valAx>
      <c:valAx>
        <c:axId val="80509952"/>
        <c:scaling>
          <c:orientation val="minMax"/>
        </c:scaling>
        <c:delete val="0"/>
        <c:axPos val="l"/>
        <c:majorGridlines>
          <c:spPr>
            <a:ln w="3175"/>
          </c:spPr>
        </c:majorGridlines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H(m)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050803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Feuil4!$C$15</c:f>
              <c:strCache>
                <c:ptCount val="1"/>
                <c:pt idx="0">
                  <c:v>H(m)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Feuil4!$B$16:$B$72</c:f>
              <c:numCache>
                <c:formatCode>General</c:formatCode>
                <c:ptCount val="57"/>
                <c:pt idx="0">
                  <c:v>-200</c:v>
                </c:pt>
                <c:pt idx="1">
                  <c:v>-190</c:v>
                </c:pt>
                <c:pt idx="2">
                  <c:v>-180</c:v>
                </c:pt>
                <c:pt idx="3">
                  <c:v>-170</c:v>
                </c:pt>
                <c:pt idx="4">
                  <c:v>-160</c:v>
                </c:pt>
                <c:pt idx="5">
                  <c:v>-150</c:v>
                </c:pt>
                <c:pt idx="6">
                  <c:v>-140</c:v>
                </c:pt>
                <c:pt idx="7">
                  <c:v>-130</c:v>
                </c:pt>
                <c:pt idx="8">
                  <c:v>-120</c:v>
                </c:pt>
                <c:pt idx="9">
                  <c:v>-110</c:v>
                </c:pt>
                <c:pt idx="10">
                  <c:v>-100</c:v>
                </c:pt>
                <c:pt idx="11">
                  <c:v>-90</c:v>
                </c:pt>
                <c:pt idx="12">
                  <c:v>-80</c:v>
                </c:pt>
                <c:pt idx="13">
                  <c:v>-70</c:v>
                </c:pt>
                <c:pt idx="14">
                  <c:v>-60</c:v>
                </c:pt>
                <c:pt idx="15">
                  <c:v>-50</c:v>
                </c:pt>
                <c:pt idx="16">
                  <c:v>-40</c:v>
                </c:pt>
                <c:pt idx="17">
                  <c:v>-30</c:v>
                </c:pt>
                <c:pt idx="18">
                  <c:v>-20</c:v>
                </c:pt>
                <c:pt idx="19">
                  <c:v>-10</c:v>
                </c:pt>
                <c:pt idx="20">
                  <c:v>0</c:v>
                </c:pt>
                <c:pt idx="21">
                  <c:v>10</c:v>
                </c:pt>
                <c:pt idx="22">
                  <c:v>20</c:v>
                </c:pt>
                <c:pt idx="23">
                  <c:v>30</c:v>
                </c:pt>
                <c:pt idx="24">
                  <c:v>40</c:v>
                </c:pt>
                <c:pt idx="25">
                  <c:v>50</c:v>
                </c:pt>
                <c:pt idx="26">
                  <c:v>60</c:v>
                </c:pt>
                <c:pt idx="27">
                  <c:v>70</c:v>
                </c:pt>
                <c:pt idx="28">
                  <c:v>80</c:v>
                </c:pt>
                <c:pt idx="29">
                  <c:v>90</c:v>
                </c:pt>
                <c:pt idx="30">
                  <c:v>100</c:v>
                </c:pt>
                <c:pt idx="31">
                  <c:v>110</c:v>
                </c:pt>
                <c:pt idx="32">
                  <c:v>120</c:v>
                </c:pt>
                <c:pt idx="33">
                  <c:v>130</c:v>
                </c:pt>
                <c:pt idx="34">
                  <c:v>140</c:v>
                </c:pt>
                <c:pt idx="35">
                  <c:v>150</c:v>
                </c:pt>
                <c:pt idx="36">
                  <c:v>160</c:v>
                </c:pt>
                <c:pt idx="37">
                  <c:v>170</c:v>
                </c:pt>
                <c:pt idx="38">
                  <c:v>180</c:v>
                </c:pt>
                <c:pt idx="39">
                  <c:v>190</c:v>
                </c:pt>
                <c:pt idx="40">
                  <c:v>200</c:v>
                </c:pt>
                <c:pt idx="41">
                  <c:v>210</c:v>
                </c:pt>
                <c:pt idx="42">
                  <c:v>220</c:v>
                </c:pt>
                <c:pt idx="43">
                  <c:v>230</c:v>
                </c:pt>
                <c:pt idx="44">
                  <c:v>240</c:v>
                </c:pt>
                <c:pt idx="45">
                  <c:v>250</c:v>
                </c:pt>
                <c:pt idx="46">
                  <c:v>260</c:v>
                </c:pt>
                <c:pt idx="47">
                  <c:v>270</c:v>
                </c:pt>
                <c:pt idx="48">
                  <c:v>280</c:v>
                </c:pt>
                <c:pt idx="49">
                  <c:v>290</c:v>
                </c:pt>
                <c:pt idx="50">
                  <c:v>300</c:v>
                </c:pt>
                <c:pt idx="51">
                  <c:v>310</c:v>
                </c:pt>
                <c:pt idx="52">
                  <c:v>320</c:v>
                </c:pt>
                <c:pt idx="53">
                  <c:v>330</c:v>
                </c:pt>
                <c:pt idx="54">
                  <c:v>340</c:v>
                </c:pt>
                <c:pt idx="55">
                  <c:v>350</c:v>
                </c:pt>
                <c:pt idx="56">
                  <c:v>360</c:v>
                </c:pt>
              </c:numCache>
            </c:numRef>
          </c:xVal>
          <c:yVal>
            <c:numRef>
              <c:f>Feuil4!$C$16:$C$72</c:f>
              <c:numCache>
                <c:formatCode>General</c:formatCode>
                <c:ptCount val="57"/>
                <c:pt idx="0">
                  <c:v>5.2741826516994763</c:v>
                </c:pt>
                <c:pt idx="1">
                  <c:v>5.1499498431587769</c:v>
                </c:pt>
                <c:pt idx="2">
                  <c:v>5.0320879478765761</c:v>
                </c:pt>
                <c:pt idx="3">
                  <c:v>4.9205969658528712</c:v>
                </c:pt>
                <c:pt idx="4">
                  <c:v>4.8154768970876649</c:v>
                </c:pt>
                <c:pt idx="5">
                  <c:v>4.7167277415809554</c:v>
                </c:pt>
                <c:pt idx="6">
                  <c:v>4.6243494993327436</c:v>
                </c:pt>
                <c:pt idx="7">
                  <c:v>4.5383421703430287</c:v>
                </c:pt>
                <c:pt idx="8">
                  <c:v>4.4587057546118114</c:v>
                </c:pt>
                <c:pt idx="9">
                  <c:v>4.3854402521390918</c:v>
                </c:pt>
                <c:pt idx="10">
                  <c:v>4.3185456629248691</c:v>
                </c:pt>
                <c:pt idx="11">
                  <c:v>4.258021986969144</c:v>
                </c:pt>
                <c:pt idx="12">
                  <c:v>4.2038692242719158</c:v>
                </c:pt>
                <c:pt idx="13">
                  <c:v>4.1560873748331861</c:v>
                </c:pt>
                <c:pt idx="14">
                  <c:v>4.1146764386529524</c:v>
                </c:pt>
                <c:pt idx="15">
                  <c:v>4.0796364157312173</c:v>
                </c:pt>
                <c:pt idx="16">
                  <c:v>4.0509673060679789</c:v>
                </c:pt>
                <c:pt idx="17">
                  <c:v>4.0286691096632383</c:v>
                </c:pt>
                <c:pt idx="18">
                  <c:v>4.0127418265169945</c:v>
                </c:pt>
                <c:pt idx="19">
                  <c:v>4.0031854566292484</c:v>
                </c:pt>
                <c:pt idx="20">
                  <c:v>4</c:v>
                </c:pt>
                <c:pt idx="21">
                  <c:v>3.9968145433707511</c:v>
                </c:pt>
                <c:pt idx="22">
                  <c:v>3.987258173483005</c:v>
                </c:pt>
                <c:pt idx="23">
                  <c:v>3.9713308903367617</c:v>
                </c:pt>
                <c:pt idx="24">
                  <c:v>3.9490326939320211</c:v>
                </c:pt>
                <c:pt idx="25">
                  <c:v>3.9203635842687827</c:v>
                </c:pt>
                <c:pt idx="26">
                  <c:v>3.8853235613470471</c:v>
                </c:pt>
                <c:pt idx="27">
                  <c:v>3.8439126251668143</c:v>
                </c:pt>
                <c:pt idx="28">
                  <c:v>3.7961307757280838</c:v>
                </c:pt>
                <c:pt idx="29">
                  <c:v>3.741978013030856</c:v>
                </c:pt>
                <c:pt idx="30">
                  <c:v>3.6814543370751309</c:v>
                </c:pt>
                <c:pt idx="31">
                  <c:v>3.6145597478609086</c:v>
                </c:pt>
                <c:pt idx="32">
                  <c:v>3.5412942453881886</c:v>
                </c:pt>
                <c:pt idx="33">
                  <c:v>3.4616578296569713</c:v>
                </c:pt>
                <c:pt idx="34">
                  <c:v>3.3756505006672568</c:v>
                </c:pt>
                <c:pt idx="35">
                  <c:v>3.2832722584190446</c:v>
                </c:pt>
                <c:pt idx="36">
                  <c:v>3.1845231029123355</c:v>
                </c:pt>
                <c:pt idx="37">
                  <c:v>3.0794030341471288</c:v>
                </c:pt>
                <c:pt idx="38">
                  <c:v>2.9679120521234243</c:v>
                </c:pt>
                <c:pt idx="39">
                  <c:v>2.8500501568412231</c:v>
                </c:pt>
                <c:pt idx="40">
                  <c:v>2.7258173483005237</c:v>
                </c:pt>
                <c:pt idx="41">
                  <c:v>2.5952136265013275</c:v>
                </c:pt>
                <c:pt idx="42">
                  <c:v>2.4582389914436344</c:v>
                </c:pt>
                <c:pt idx="43">
                  <c:v>2.3148934431274433</c:v>
                </c:pt>
                <c:pt idx="44">
                  <c:v>2.1651769815527544</c:v>
                </c:pt>
                <c:pt idx="45">
                  <c:v>2.0090896067195687</c:v>
                </c:pt>
                <c:pt idx="46">
                  <c:v>1.8466313186278858</c:v>
                </c:pt>
                <c:pt idx="47">
                  <c:v>1.6778021172777056</c:v>
                </c:pt>
                <c:pt idx="48">
                  <c:v>1.5026020026690268</c:v>
                </c:pt>
                <c:pt idx="49">
                  <c:v>1.3210309748018516</c:v>
                </c:pt>
                <c:pt idx="50">
                  <c:v>1.1330890336761787</c:v>
                </c:pt>
                <c:pt idx="51">
                  <c:v>0.93877617929200907</c:v>
                </c:pt>
                <c:pt idx="52">
                  <c:v>0.73809241164934214</c:v>
                </c:pt>
                <c:pt idx="53">
                  <c:v>0.53103773074817706</c:v>
                </c:pt>
                <c:pt idx="54">
                  <c:v>0.31761213658851428</c:v>
                </c:pt>
                <c:pt idx="55">
                  <c:v>9.7815629170354246E-2</c:v>
                </c:pt>
                <c:pt idx="56">
                  <c:v>-0.1283517915063026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Feuil4!$L$15:$M$15</c:f>
              <c:strCache>
                <c:ptCount val="1"/>
                <c:pt idx="0">
                  <c:v>Q (L/min) H(m)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Feuil4!$L$16:$L$87</c:f>
              <c:numCache>
                <c:formatCode>General</c:formatCode>
                <c:ptCount val="72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</c:numCache>
            </c:numRef>
          </c:xVal>
          <c:yVal>
            <c:numRef>
              <c:f>Feuil4!$M$16:$M$87</c:f>
              <c:numCache>
                <c:formatCode>General</c:formatCode>
                <c:ptCount val="72"/>
                <c:pt idx="0">
                  <c:v>10</c:v>
                </c:pt>
                <c:pt idx="1">
                  <c:v>10.001264149717434</c:v>
                </c:pt>
                <c:pt idx="2">
                  <c:v>10.005056598869736</c:v>
                </c:pt>
                <c:pt idx="3">
                  <c:v>10.011377347456907</c:v>
                </c:pt>
                <c:pt idx="4">
                  <c:v>10.020226395478947</c:v>
                </c:pt>
                <c:pt idx="5">
                  <c:v>10.031603742935854</c:v>
                </c:pt>
                <c:pt idx="6">
                  <c:v>10.045509389827629</c:v>
                </c:pt>
                <c:pt idx="7">
                  <c:v>10.061943336154272</c:v>
                </c:pt>
                <c:pt idx="8">
                  <c:v>10.080905581915784</c:v>
                </c:pt>
                <c:pt idx="9">
                  <c:v>10.102396127112165</c:v>
                </c:pt>
                <c:pt idx="10">
                  <c:v>10.126414971743413</c:v>
                </c:pt>
                <c:pt idx="11">
                  <c:v>10.15296211580953</c:v>
                </c:pt>
                <c:pt idx="12">
                  <c:v>10.182037559310514</c:v>
                </c:pt>
                <c:pt idx="13">
                  <c:v>10.213641302246367</c:v>
                </c:pt>
                <c:pt idx="14">
                  <c:v>10.247773344617089</c:v>
                </c:pt>
                <c:pt idx="15">
                  <c:v>10.284433686422679</c:v>
                </c:pt>
                <c:pt idx="16">
                  <c:v>10.323622327663136</c:v>
                </c:pt>
                <c:pt idx="17">
                  <c:v>10.365339268338463</c:v>
                </c:pt>
                <c:pt idx="18">
                  <c:v>10.409584508448656</c:v>
                </c:pt>
                <c:pt idx="19">
                  <c:v>10.456358047993719</c:v>
                </c:pt>
                <c:pt idx="20">
                  <c:v>10.50565988697365</c:v>
                </c:pt>
                <c:pt idx="21">
                  <c:v>10.55749002538845</c:v>
                </c:pt>
                <c:pt idx="22">
                  <c:v>10.611848463238116</c:v>
                </c:pt>
                <c:pt idx="23">
                  <c:v>10.668735200522653</c:v>
                </c:pt>
                <c:pt idx="24">
                  <c:v>10.728150237242057</c:v>
                </c:pt>
                <c:pt idx="25">
                  <c:v>10.790093573396328</c:v>
                </c:pt>
                <c:pt idx="26">
                  <c:v>10.85456520898547</c:v>
                </c:pt>
                <c:pt idx="27">
                  <c:v>10.921565144009477</c:v>
                </c:pt>
                <c:pt idx="28">
                  <c:v>10.991093378468355</c:v>
                </c:pt>
                <c:pt idx="29">
                  <c:v>11.0631499123621</c:v>
                </c:pt>
                <c:pt idx="30">
                  <c:v>11.137734745690713</c:v>
                </c:pt>
                <c:pt idx="31">
                  <c:v>11.214847878454195</c:v>
                </c:pt>
                <c:pt idx="32">
                  <c:v>11.294489310652544</c:v>
                </c:pt>
                <c:pt idx="33">
                  <c:v>11.376659042285763</c:v>
                </c:pt>
                <c:pt idx="34">
                  <c:v>11.461357073353849</c:v>
                </c:pt>
                <c:pt idx="35">
                  <c:v>11.548583403856805</c:v>
                </c:pt>
                <c:pt idx="36">
                  <c:v>11.638338033794627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508736"/>
        <c:axId val="91510656"/>
      </c:scatterChart>
      <c:valAx>
        <c:axId val="91508736"/>
        <c:scaling>
          <c:orientation val="minMax"/>
          <c:max val="400"/>
          <c:min val="-10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Q(L/min)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3175"/>
        </c:spPr>
        <c:crossAx val="91510656"/>
        <c:crosses val="autoZero"/>
        <c:crossBetween val="midCat"/>
        <c:majorUnit val="50"/>
        <c:minorUnit val="10"/>
      </c:valAx>
      <c:valAx>
        <c:axId val="91510656"/>
        <c:scaling>
          <c:orientation val="minMax"/>
        </c:scaling>
        <c:delete val="0"/>
        <c:axPos val="l"/>
        <c:majorGridlines>
          <c:spPr>
            <a:ln w="3175"/>
          </c:spPr>
        </c:majorGridlines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H(m)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9150873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Feuil4!$C$15</c:f>
              <c:strCache>
                <c:ptCount val="1"/>
                <c:pt idx="0">
                  <c:v>H(m)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Feuil4!$B$16:$B$72</c:f>
              <c:numCache>
                <c:formatCode>General</c:formatCode>
                <c:ptCount val="57"/>
                <c:pt idx="0">
                  <c:v>-200</c:v>
                </c:pt>
                <c:pt idx="1">
                  <c:v>-190</c:v>
                </c:pt>
                <c:pt idx="2">
                  <c:v>-180</c:v>
                </c:pt>
                <c:pt idx="3">
                  <c:v>-170</c:v>
                </c:pt>
                <c:pt idx="4">
                  <c:v>-160</c:v>
                </c:pt>
                <c:pt idx="5">
                  <c:v>-150</c:v>
                </c:pt>
                <c:pt idx="6">
                  <c:v>-140</c:v>
                </c:pt>
                <c:pt idx="7">
                  <c:v>-130</c:v>
                </c:pt>
                <c:pt idx="8">
                  <c:v>-120</c:v>
                </c:pt>
                <c:pt idx="9">
                  <c:v>-110</c:v>
                </c:pt>
                <c:pt idx="10">
                  <c:v>-100</c:v>
                </c:pt>
                <c:pt idx="11">
                  <c:v>-90</c:v>
                </c:pt>
                <c:pt idx="12">
                  <c:v>-80</c:v>
                </c:pt>
                <c:pt idx="13">
                  <c:v>-70</c:v>
                </c:pt>
                <c:pt idx="14">
                  <c:v>-60</c:v>
                </c:pt>
                <c:pt idx="15">
                  <c:v>-50</c:v>
                </c:pt>
                <c:pt idx="16">
                  <c:v>-40</c:v>
                </c:pt>
                <c:pt idx="17">
                  <c:v>-30</c:v>
                </c:pt>
                <c:pt idx="18">
                  <c:v>-20</c:v>
                </c:pt>
                <c:pt idx="19">
                  <c:v>-10</c:v>
                </c:pt>
                <c:pt idx="20">
                  <c:v>0</c:v>
                </c:pt>
                <c:pt idx="21">
                  <c:v>10</c:v>
                </c:pt>
                <c:pt idx="22">
                  <c:v>20</c:v>
                </c:pt>
                <c:pt idx="23">
                  <c:v>30</c:v>
                </c:pt>
                <c:pt idx="24">
                  <c:v>40</c:v>
                </c:pt>
                <c:pt idx="25">
                  <c:v>50</c:v>
                </c:pt>
                <c:pt idx="26">
                  <c:v>60</c:v>
                </c:pt>
                <c:pt idx="27">
                  <c:v>70</c:v>
                </c:pt>
                <c:pt idx="28">
                  <c:v>80</c:v>
                </c:pt>
                <c:pt idx="29">
                  <c:v>90</c:v>
                </c:pt>
                <c:pt idx="30">
                  <c:v>100</c:v>
                </c:pt>
                <c:pt idx="31">
                  <c:v>110</c:v>
                </c:pt>
                <c:pt idx="32">
                  <c:v>120</c:v>
                </c:pt>
                <c:pt idx="33">
                  <c:v>130</c:v>
                </c:pt>
                <c:pt idx="34">
                  <c:v>140</c:v>
                </c:pt>
                <c:pt idx="35">
                  <c:v>150</c:v>
                </c:pt>
                <c:pt idx="36">
                  <c:v>160</c:v>
                </c:pt>
                <c:pt idx="37">
                  <c:v>170</c:v>
                </c:pt>
                <c:pt idx="38">
                  <c:v>180</c:v>
                </c:pt>
                <c:pt idx="39">
                  <c:v>190</c:v>
                </c:pt>
                <c:pt idx="40">
                  <c:v>200</c:v>
                </c:pt>
                <c:pt idx="41">
                  <c:v>210</c:v>
                </c:pt>
                <c:pt idx="42">
                  <c:v>220</c:v>
                </c:pt>
                <c:pt idx="43">
                  <c:v>230</c:v>
                </c:pt>
                <c:pt idx="44">
                  <c:v>240</c:v>
                </c:pt>
                <c:pt idx="45">
                  <c:v>250</c:v>
                </c:pt>
                <c:pt idx="46">
                  <c:v>260</c:v>
                </c:pt>
                <c:pt idx="47">
                  <c:v>270</c:v>
                </c:pt>
                <c:pt idx="48">
                  <c:v>280</c:v>
                </c:pt>
                <c:pt idx="49">
                  <c:v>290</c:v>
                </c:pt>
                <c:pt idx="50">
                  <c:v>300</c:v>
                </c:pt>
                <c:pt idx="51">
                  <c:v>310</c:v>
                </c:pt>
                <c:pt idx="52">
                  <c:v>320</c:v>
                </c:pt>
                <c:pt idx="53">
                  <c:v>330</c:v>
                </c:pt>
                <c:pt idx="54">
                  <c:v>340</c:v>
                </c:pt>
                <c:pt idx="55">
                  <c:v>350</c:v>
                </c:pt>
                <c:pt idx="56">
                  <c:v>360</c:v>
                </c:pt>
              </c:numCache>
            </c:numRef>
          </c:xVal>
          <c:yVal>
            <c:numRef>
              <c:f>Feuil4!$C$16:$C$72</c:f>
              <c:numCache>
                <c:formatCode>General</c:formatCode>
                <c:ptCount val="57"/>
                <c:pt idx="0">
                  <c:v>5.2741826516994763</c:v>
                </c:pt>
                <c:pt idx="1">
                  <c:v>5.1499498431587769</c:v>
                </c:pt>
                <c:pt idx="2">
                  <c:v>5.0320879478765761</c:v>
                </c:pt>
                <c:pt idx="3">
                  <c:v>4.9205969658528712</c:v>
                </c:pt>
                <c:pt idx="4">
                  <c:v>4.8154768970876649</c:v>
                </c:pt>
                <c:pt idx="5">
                  <c:v>4.7167277415809554</c:v>
                </c:pt>
                <c:pt idx="6">
                  <c:v>4.6243494993327436</c:v>
                </c:pt>
                <c:pt idx="7">
                  <c:v>4.5383421703430287</c:v>
                </c:pt>
                <c:pt idx="8">
                  <c:v>4.4587057546118114</c:v>
                </c:pt>
                <c:pt idx="9">
                  <c:v>4.3854402521390918</c:v>
                </c:pt>
                <c:pt idx="10">
                  <c:v>4.3185456629248691</c:v>
                </c:pt>
                <c:pt idx="11">
                  <c:v>4.258021986969144</c:v>
                </c:pt>
                <c:pt idx="12">
                  <c:v>4.2038692242719158</c:v>
                </c:pt>
                <c:pt idx="13">
                  <c:v>4.1560873748331861</c:v>
                </c:pt>
                <c:pt idx="14">
                  <c:v>4.1146764386529524</c:v>
                </c:pt>
                <c:pt idx="15">
                  <c:v>4.0796364157312173</c:v>
                </c:pt>
                <c:pt idx="16">
                  <c:v>4.0509673060679789</c:v>
                </c:pt>
                <c:pt idx="17">
                  <c:v>4.0286691096632383</c:v>
                </c:pt>
                <c:pt idx="18">
                  <c:v>4.0127418265169945</c:v>
                </c:pt>
                <c:pt idx="19">
                  <c:v>4.0031854566292484</c:v>
                </c:pt>
                <c:pt idx="20">
                  <c:v>4</c:v>
                </c:pt>
                <c:pt idx="21">
                  <c:v>3.9968145433707511</c:v>
                </c:pt>
                <c:pt idx="22">
                  <c:v>3.987258173483005</c:v>
                </c:pt>
                <c:pt idx="23">
                  <c:v>3.9713308903367617</c:v>
                </c:pt>
                <c:pt idx="24">
                  <c:v>3.9490326939320211</c:v>
                </c:pt>
                <c:pt idx="25">
                  <c:v>3.9203635842687827</c:v>
                </c:pt>
                <c:pt idx="26">
                  <c:v>3.8853235613470471</c:v>
                </c:pt>
                <c:pt idx="27">
                  <c:v>3.8439126251668143</c:v>
                </c:pt>
                <c:pt idx="28">
                  <c:v>3.7961307757280838</c:v>
                </c:pt>
                <c:pt idx="29">
                  <c:v>3.741978013030856</c:v>
                </c:pt>
                <c:pt idx="30">
                  <c:v>3.6814543370751309</c:v>
                </c:pt>
                <c:pt idx="31">
                  <c:v>3.6145597478609086</c:v>
                </c:pt>
                <c:pt idx="32">
                  <c:v>3.5412942453881886</c:v>
                </c:pt>
                <c:pt idx="33">
                  <c:v>3.4616578296569713</c:v>
                </c:pt>
                <c:pt idx="34">
                  <c:v>3.3756505006672568</c:v>
                </c:pt>
                <c:pt idx="35">
                  <c:v>3.2832722584190446</c:v>
                </c:pt>
                <c:pt idx="36">
                  <c:v>3.1845231029123355</c:v>
                </c:pt>
                <c:pt idx="37">
                  <c:v>3.0794030341471288</c:v>
                </c:pt>
                <c:pt idx="38">
                  <c:v>2.9679120521234243</c:v>
                </c:pt>
                <c:pt idx="39">
                  <c:v>2.8500501568412231</c:v>
                </c:pt>
                <c:pt idx="40">
                  <c:v>2.7258173483005237</c:v>
                </c:pt>
                <c:pt idx="41">
                  <c:v>2.5952136265013275</c:v>
                </c:pt>
                <c:pt idx="42">
                  <c:v>2.4582389914436344</c:v>
                </c:pt>
                <c:pt idx="43">
                  <c:v>2.3148934431274433</c:v>
                </c:pt>
                <c:pt idx="44">
                  <c:v>2.1651769815527544</c:v>
                </c:pt>
                <c:pt idx="45">
                  <c:v>2.0090896067195687</c:v>
                </c:pt>
                <c:pt idx="46">
                  <c:v>1.8466313186278858</c:v>
                </c:pt>
                <c:pt idx="47">
                  <c:v>1.6778021172777056</c:v>
                </c:pt>
                <c:pt idx="48">
                  <c:v>1.5026020026690268</c:v>
                </c:pt>
                <c:pt idx="49">
                  <c:v>1.3210309748018516</c:v>
                </c:pt>
                <c:pt idx="50">
                  <c:v>1.1330890336761787</c:v>
                </c:pt>
                <c:pt idx="51">
                  <c:v>0.93877617929200907</c:v>
                </c:pt>
                <c:pt idx="52">
                  <c:v>0.73809241164934214</c:v>
                </c:pt>
                <c:pt idx="53">
                  <c:v>0.53103773074817706</c:v>
                </c:pt>
                <c:pt idx="54">
                  <c:v>0.31761213658851428</c:v>
                </c:pt>
                <c:pt idx="55">
                  <c:v>9.7815629170354246E-2</c:v>
                </c:pt>
                <c:pt idx="56">
                  <c:v>-0.1283517915063026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Feuil4!$L$15:$M$15</c:f>
              <c:strCache>
                <c:ptCount val="1"/>
                <c:pt idx="0">
                  <c:v>Q (L/min) H(m)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Feuil4!$L$16:$L$87</c:f>
              <c:numCache>
                <c:formatCode>General</c:formatCode>
                <c:ptCount val="72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</c:numCache>
            </c:numRef>
          </c:xVal>
          <c:yVal>
            <c:numRef>
              <c:f>Feuil4!$M$16:$M$87</c:f>
              <c:numCache>
                <c:formatCode>General</c:formatCode>
                <c:ptCount val="72"/>
                <c:pt idx="0">
                  <c:v>10</c:v>
                </c:pt>
                <c:pt idx="1">
                  <c:v>10.001264149717434</c:v>
                </c:pt>
                <c:pt idx="2">
                  <c:v>10.005056598869736</c:v>
                </c:pt>
                <c:pt idx="3">
                  <c:v>10.011377347456907</c:v>
                </c:pt>
                <c:pt idx="4">
                  <c:v>10.020226395478947</c:v>
                </c:pt>
                <c:pt idx="5">
                  <c:v>10.031603742935854</c:v>
                </c:pt>
                <c:pt idx="6">
                  <c:v>10.045509389827629</c:v>
                </c:pt>
                <c:pt idx="7">
                  <c:v>10.061943336154272</c:v>
                </c:pt>
                <c:pt idx="8">
                  <c:v>10.080905581915784</c:v>
                </c:pt>
                <c:pt idx="9">
                  <c:v>10.102396127112165</c:v>
                </c:pt>
                <c:pt idx="10">
                  <c:v>10.126414971743413</c:v>
                </c:pt>
                <c:pt idx="11">
                  <c:v>10.15296211580953</c:v>
                </c:pt>
                <c:pt idx="12">
                  <c:v>10.182037559310514</c:v>
                </c:pt>
                <c:pt idx="13">
                  <c:v>10.213641302246367</c:v>
                </c:pt>
                <c:pt idx="14">
                  <c:v>10.247773344617089</c:v>
                </c:pt>
                <c:pt idx="15">
                  <c:v>10.284433686422679</c:v>
                </c:pt>
                <c:pt idx="16">
                  <c:v>10.323622327663136</c:v>
                </c:pt>
                <c:pt idx="17">
                  <c:v>10.365339268338463</c:v>
                </c:pt>
                <c:pt idx="18">
                  <c:v>10.409584508448656</c:v>
                </c:pt>
                <c:pt idx="19">
                  <c:v>10.456358047993719</c:v>
                </c:pt>
                <c:pt idx="20">
                  <c:v>10.50565988697365</c:v>
                </c:pt>
                <c:pt idx="21">
                  <c:v>10.55749002538845</c:v>
                </c:pt>
                <c:pt idx="22">
                  <c:v>10.611848463238116</c:v>
                </c:pt>
                <c:pt idx="23">
                  <c:v>10.668735200522653</c:v>
                </c:pt>
                <c:pt idx="24">
                  <c:v>10.728150237242057</c:v>
                </c:pt>
                <c:pt idx="25">
                  <c:v>10.790093573396328</c:v>
                </c:pt>
                <c:pt idx="26">
                  <c:v>10.85456520898547</c:v>
                </c:pt>
                <c:pt idx="27">
                  <c:v>10.921565144009477</c:v>
                </c:pt>
                <c:pt idx="28">
                  <c:v>10.991093378468355</c:v>
                </c:pt>
                <c:pt idx="29">
                  <c:v>11.0631499123621</c:v>
                </c:pt>
                <c:pt idx="30">
                  <c:v>11.137734745690713</c:v>
                </c:pt>
                <c:pt idx="31">
                  <c:v>11.214847878454195</c:v>
                </c:pt>
                <c:pt idx="32">
                  <c:v>11.294489310652544</c:v>
                </c:pt>
                <c:pt idx="33">
                  <c:v>11.376659042285763</c:v>
                </c:pt>
                <c:pt idx="34">
                  <c:v>11.461357073353849</c:v>
                </c:pt>
                <c:pt idx="35">
                  <c:v>11.548583403856805</c:v>
                </c:pt>
                <c:pt idx="36">
                  <c:v>11.638338033794627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916160"/>
        <c:axId val="91926528"/>
      </c:scatterChart>
      <c:valAx>
        <c:axId val="91916160"/>
        <c:scaling>
          <c:orientation val="minMax"/>
          <c:max val="400"/>
          <c:min val="-10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Q(L/min)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3175"/>
        </c:spPr>
        <c:crossAx val="91926528"/>
        <c:crosses val="autoZero"/>
        <c:crossBetween val="midCat"/>
        <c:majorUnit val="50"/>
        <c:minorUnit val="10"/>
      </c:valAx>
      <c:valAx>
        <c:axId val="91926528"/>
        <c:scaling>
          <c:orientation val="minMax"/>
        </c:scaling>
        <c:delete val="0"/>
        <c:axPos val="l"/>
        <c:majorGridlines>
          <c:spPr>
            <a:ln w="3175"/>
          </c:spPr>
        </c:majorGridlines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H(m)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91916160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Feuil4!$C$15</c:f>
              <c:strCache>
                <c:ptCount val="1"/>
                <c:pt idx="0">
                  <c:v>H(m)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Feuil4!$B$16:$B$72</c:f>
              <c:numCache>
                <c:formatCode>General</c:formatCode>
                <c:ptCount val="57"/>
                <c:pt idx="0">
                  <c:v>-200</c:v>
                </c:pt>
                <c:pt idx="1">
                  <c:v>-190</c:v>
                </c:pt>
                <c:pt idx="2">
                  <c:v>-180</c:v>
                </c:pt>
                <c:pt idx="3">
                  <c:v>-170</c:v>
                </c:pt>
                <c:pt idx="4">
                  <c:v>-160</c:v>
                </c:pt>
                <c:pt idx="5">
                  <c:v>-150</c:v>
                </c:pt>
                <c:pt idx="6">
                  <c:v>-140</c:v>
                </c:pt>
                <c:pt idx="7">
                  <c:v>-130</c:v>
                </c:pt>
                <c:pt idx="8">
                  <c:v>-120</c:v>
                </c:pt>
                <c:pt idx="9">
                  <c:v>-110</c:v>
                </c:pt>
                <c:pt idx="10">
                  <c:v>-100</c:v>
                </c:pt>
                <c:pt idx="11">
                  <c:v>-90</c:v>
                </c:pt>
                <c:pt idx="12">
                  <c:v>-80</c:v>
                </c:pt>
                <c:pt idx="13">
                  <c:v>-70</c:v>
                </c:pt>
                <c:pt idx="14">
                  <c:v>-60</c:v>
                </c:pt>
                <c:pt idx="15">
                  <c:v>-50</c:v>
                </c:pt>
                <c:pt idx="16">
                  <c:v>-40</c:v>
                </c:pt>
                <c:pt idx="17">
                  <c:v>-30</c:v>
                </c:pt>
                <c:pt idx="18">
                  <c:v>-20</c:v>
                </c:pt>
                <c:pt idx="19">
                  <c:v>-10</c:v>
                </c:pt>
                <c:pt idx="20">
                  <c:v>0</c:v>
                </c:pt>
                <c:pt idx="21">
                  <c:v>10</c:v>
                </c:pt>
                <c:pt idx="22">
                  <c:v>20</c:v>
                </c:pt>
                <c:pt idx="23">
                  <c:v>30</c:v>
                </c:pt>
                <c:pt idx="24">
                  <c:v>40</c:v>
                </c:pt>
                <c:pt idx="25">
                  <c:v>50</c:v>
                </c:pt>
                <c:pt idx="26">
                  <c:v>60</c:v>
                </c:pt>
                <c:pt idx="27">
                  <c:v>70</c:v>
                </c:pt>
                <c:pt idx="28">
                  <c:v>80</c:v>
                </c:pt>
                <c:pt idx="29">
                  <c:v>90</c:v>
                </c:pt>
                <c:pt idx="30">
                  <c:v>100</c:v>
                </c:pt>
                <c:pt idx="31">
                  <c:v>110</c:v>
                </c:pt>
                <c:pt idx="32">
                  <c:v>120</c:v>
                </c:pt>
                <c:pt idx="33">
                  <c:v>130</c:v>
                </c:pt>
                <c:pt idx="34">
                  <c:v>140</c:v>
                </c:pt>
                <c:pt idx="35">
                  <c:v>150</c:v>
                </c:pt>
                <c:pt idx="36">
                  <c:v>160</c:v>
                </c:pt>
                <c:pt idx="37">
                  <c:v>170</c:v>
                </c:pt>
                <c:pt idx="38">
                  <c:v>180</c:v>
                </c:pt>
                <c:pt idx="39">
                  <c:v>190</c:v>
                </c:pt>
                <c:pt idx="40">
                  <c:v>200</c:v>
                </c:pt>
                <c:pt idx="41">
                  <c:v>210</c:v>
                </c:pt>
                <c:pt idx="42">
                  <c:v>220</c:v>
                </c:pt>
                <c:pt idx="43">
                  <c:v>230</c:v>
                </c:pt>
                <c:pt idx="44">
                  <c:v>240</c:v>
                </c:pt>
                <c:pt idx="45">
                  <c:v>250</c:v>
                </c:pt>
                <c:pt idx="46">
                  <c:v>260</c:v>
                </c:pt>
                <c:pt idx="47">
                  <c:v>270</c:v>
                </c:pt>
                <c:pt idx="48">
                  <c:v>280</c:v>
                </c:pt>
                <c:pt idx="49">
                  <c:v>290</c:v>
                </c:pt>
                <c:pt idx="50">
                  <c:v>300</c:v>
                </c:pt>
                <c:pt idx="51">
                  <c:v>310</c:v>
                </c:pt>
                <c:pt idx="52">
                  <c:v>320</c:v>
                </c:pt>
                <c:pt idx="53">
                  <c:v>330</c:v>
                </c:pt>
                <c:pt idx="54">
                  <c:v>340</c:v>
                </c:pt>
                <c:pt idx="55">
                  <c:v>350</c:v>
                </c:pt>
                <c:pt idx="56">
                  <c:v>360</c:v>
                </c:pt>
              </c:numCache>
            </c:numRef>
          </c:xVal>
          <c:yVal>
            <c:numRef>
              <c:f>Feuil4!$C$16:$C$72</c:f>
              <c:numCache>
                <c:formatCode>General</c:formatCode>
                <c:ptCount val="57"/>
                <c:pt idx="0">
                  <c:v>5.2741826516994763</c:v>
                </c:pt>
                <c:pt idx="1">
                  <c:v>5.1499498431587769</c:v>
                </c:pt>
                <c:pt idx="2">
                  <c:v>5.0320879478765761</c:v>
                </c:pt>
                <c:pt idx="3">
                  <c:v>4.9205969658528712</c:v>
                </c:pt>
                <c:pt idx="4">
                  <c:v>4.8154768970876649</c:v>
                </c:pt>
                <c:pt idx="5">
                  <c:v>4.7167277415809554</c:v>
                </c:pt>
                <c:pt idx="6">
                  <c:v>4.6243494993327436</c:v>
                </c:pt>
                <c:pt idx="7">
                  <c:v>4.5383421703430287</c:v>
                </c:pt>
                <c:pt idx="8">
                  <c:v>4.4587057546118114</c:v>
                </c:pt>
                <c:pt idx="9">
                  <c:v>4.3854402521390918</c:v>
                </c:pt>
                <c:pt idx="10">
                  <c:v>4.3185456629248691</c:v>
                </c:pt>
                <c:pt idx="11">
                  <c:v>4.258021986969144</c:v>
                </c:pt>
                <c:pt idx="12">
                  <c:v>4.2038692242719158</c:v>
                </c:pt>
                <c:pt idx="13">
                  <c:v>4.1560873748331861</c:v>
                </c:pt>
                <c:pt idx="14">
                  <c:v>4.1146764386529524</c:v>
                </c:pt>
                <c:pt idx="15">
                  <c:v>4.0796364157312173</c:v>
                </c:pt>
                <c:pt idx="16">
                  <c:v>4.0509673060679789</c:v>
                </c:pt>
                <c:pt idx="17">
                  <c:v>4.0286691096632383</c:v>
                </c:pt>
                <c:pt idx="18">
                  <c:v>4.0127418265169945</c:v>
                </c:pt>
                <c:pt idx="19">
                  <c:v>4.0031854566292484</c:v>
                </c:pt>
                <c:pt idx="20">
                  <c:v>4</c:v>
                </c:pt>
                <c:pt idx="21">
                  <c:v>3.9968145433707511</c:v>
                </c:pt>
                <c:pt idx="22">
                  <c:v>3.987258173483005</c:v>
                </c:pt>
                <c:pt idx="23">
                  <c:v>3.9713308903367617</c:v>
                </c:pt>
                <c:pt idx="24">
                  <c:v>3.9490326939320211</c:v>
                </c:pt>
                <c:pt idx="25">
                  <c:v>3.9203635842687827</c:v>
                </c:pt>
                <c:pt idx="26">
                  <c:v>3.8853235613470471</c:v>
                </c:pt>
                <c:pt idx="27">
                  <c:v>3.8439126251668143</c:v>
                </c:pt>
                <c:pt idx="28">
                  <c:v>3.7961307757280838</c:v>
                </c:pt>
                <c:pt idx="29">
                  <c:v>3.741978013030856</c:v>
                </c:pt>
                <c:pt idx="30">
                  <c:v>3.6814543370751309</c:v>
                </c:pt>
                <c:pt idx="31">
                  <c:v>3.6145597478609086</c:v>
                </c:pt>
                <c:pt idx="32">
                  <c:v>3.5412942453881886</c:v>
                </c:pt>
                <c:pt idx="33">
                  <c:v>3.4616578296569713</c:v>
                </c:pt>
                <c:pt idx="34">
                  <c:v>3.3756505006672568</c:v>
                </c:pt>
                <c:pt idx="35">
                  <c:v>3.2832722584190446</c:v>
                </c:pt>
                <c:pt idx="36">
                  <c:v>3.1845231029123355</c:v>
                </c:pt>
                <c:pt idx="37">
                  <c:v>3.0794030341471288</c:v>
                </c:pt>
                <c:pt idx="38">
                  <c:v>2.9679120521234243</c:v>
                </c:pt>
                <c:pt idx="39">
                  <c:v>2.8500501568412231</c:v>
                </c:pt>
                <c:pt idx="40">
                  <c:v>2.7258173483005237</c:v>
                </c:pt>
                <c:pt idx="41">
                  <c:v>2.5952136265013275</c:v>
                </c:pt>
                <c:pt idx="42">
                  <c:v>2.4582389914436344</c:v>
                </c:pt>
                <c:pt idx="43">
                  <c:v>2.3148934431274433</c:v>
                </c:pt>
                <c:pt idx="44">
                  <c:v>2.1651769815527544</c:v>
                </c:pt>
                <c:pt idx="45">
                  <c:v>2.0090896067195687</c:v>
                </c:pt>
                <c:pt idx="46">
                  <c:v>1.8466313186278858</c:v>
                </c:pt>
                <c:pt idx="47">
                  <c:v>1.6778021172777056</c:v>
                </c:pt>
                <c:pt idx="48">
                  <c:v>1.5026020026690268</c:v>
                </c:pt>
                <c:pt idx="49">
                  <c:v>1.3210309748018516</c:v>
                </c:pt>
                <c:pt idx="50">
                  <c:v>1.1330890336761787</c:v>
                </c:pt>
                <c:pt idx="51">
                  <c:v>0.93877617929200907</c:v>
                </c:pt>
                <c:pt idx="52">
                  <c:v>0.73809241164934214</c:v>
                </c:pt>
                <c:pt idx="53">
                  <c:v>0.53103773074817706</c:v>
                </c:pt>
                <c:pt idx="54">
                  <c:v>0.31761213658851428</c:v>
                </c:pt>
                <c:pt idx="55">
                  <c:v>9.7815629170354246E-2</c:v>
                </c:pt>
                <c:pt idx="56">
                  <c:v>-0.1283517915063026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Feuil4!$L$15:$M$15</c:f>
              <c:strCache>
                <c:ptCount val="1"/>
                <c:pt idx="0">
                  <c:v>Q (L/min) H(m)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Feuil4!$L$16:$L$87</c:f>
              <c:numCache>
                <c:formatCode>General</c:formatCode>
                <c:ptCount val="72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</c:numCache>
            </c:numRef>
          </c:xVal>
          <c:yVal>
            <c:numRef>
              <c:f>Feuil4!$M$16:$M$87</c:f>
              <c:numCache>
                <c:formatCode>General</c:formatCode>
                <c:ptCount val="72"/>
                <c:pt idx="0">
                  <c:v>10</c:v>
                </c:pt>
                <c:pt idx="1">
                  <c:v>10.001264149717434</c:v>
                </c:pt>
                <c:pt idx="2">
                  <c:v>10.005056598869736</c:v>
                </c:pt>
                <c:pt idx="3">
                  <c:v>10.011377347456907</c:v>
                </c:pt>
                <c:pt idx="4">
                  <c:v>10.020226395478947</c:v>
                </c:pt>
                <c:pt idx="5">
                  <c:v>10.031603742935854</c:v>
                </c:pt>
                <c:pt idx="6">
                  <c:v>10.045509389827629</c:v>
                </c:pt>
                <c:pt idx="7">
                  <c:v>10.061943336154272</c:v>
                </c:pt>
                <c:pt idx="8">
                  <c:v>10.080905581915784</c:v>
                </c:pt>
                <c:pt idx="9">
                  <c:v>10.102396127112165</c:v>
                </c:pt>
                <c:pt idx="10">
                  <c:v>10.126414971743413</c:v>
                </c:pt>
                <c:pt idx="11">
                  <c:v>10.15296211580953</c:v>
                </c:pt>
                <c:pt idx="12">
                  <c:v>10.182037559310514</c:v>
                </c:pt>
                <c:pt idx="13">
                  <c:v>10.213641302246367</c:v>
                </c:pt>
                <c:pt idx="14">
                  <c:v>10.247773344617089</c:v>
                </c:pt>
                <c:pt idx="15">
                  <c:v>10.284433686422679</c:v>
                </c:pt>
                <c:pt idx="16">
                  <c:v>10.323622327663136</c:v>
                </c:pt>
                <c:pt idx="17">
                  <c:v>10.365339268338463</c:v>
                </c:pt>
                <c:pt idx="18">
                  <c:v>10.409584508448656</c:v>
                </c:pt>
                <c:pt idx="19">
                  <c:v>10.456358047993719</c:v>
                </c:pt>
                <c:pt idx="20">
                  <c:v>10.50565988697365</c:v>
                </c:pt>
                <c:pt idx="21">
                  <c:v>10.55749002538845</c:v>
                </c:pt>
                <c:pt idx="22">
                  <c:v>10.611848463238116</c:v>
                </c:pt>
                <c:pt idx="23">
                  <c:v>10.668735200522653</c:v>
                </c:pt>
                <c:pt idx="24">
                  <c:v>10.728150237242057</c:v>
                </c:pt>
                <c:pt idx="25">
                  <c:v>10.790093573396328</c:v>
                </c:pt>
                <c:pt idx="26">
                  <c:v>10.85456520898547</c:v>
                </c:pt>
                <c:pt idx="27">
                  <c:v>10.921565144009477</c:v>
                </c:pt>
                <c:pt idx="28">
                  <c:v>10.991093378468355</c:v>
                </c:pt>
                <c:pt idx="29">
                  <c:v>11.0631499123621</c:v>
                </c:pt>
                <c:pt idx="30">
                  <c:v>11.137734745690713</c:v>
                </c:pt>
                <c:pt idx="31">
                  <c:v>11.214847878454195</c:v>
                </c:pt>
                <c:pt idx="32">
                  <c:v>11.294489310652544</c:v>
                </c:pt>
                <c:pt idx="33">
                  <c:v>11.376659042285763</c:v>
                </c:pt>
                <c:pt idx="34">
                  <c:v>11.461357073353849</c:v>
                </c:pt>
                <c:pt idx="35">
                  <c:v>11.548583403856805</c:v>
                </c:pt>
                <c:pt idx="36">
                  <c:v>11.638338033794627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114944"/>
        <c:axId val="92116864"/>
      </c:scatterChart>
      <c:valAx>
        <c:axId val="92114944"/>
        <c:scaling>
          <c:orientation val="minMax"/>
          <c:max val="400"/>
          <c:min val="-10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Q(L/min)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3175"/>
        </c:spPr>
        <c:crossAx val="92116864"/>
        <c:crosses val="autoZero"/>
        <c:crossBetween val="midCat"/>
        <c:majorUnit val="50"/>
        <c:minorUnit val="10"/>
      </c:valAx>
      <c:valAx>
        <c:axId val="92116864"/>
        <c:scaling>
          <c:orientation val="minMax"/>
        </c:scaling>
        <c:delete val="0"/>
        <c:axPos val="l"/>
        <c:majorGridlines>
          <c:spPr>
            <a:ln w="3175"/>
          </c:spPr>
        </c:majorGridlines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H(m)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92114944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400"/>
              <a:t>Débit refoulé en fonction du temps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Feuil1!$H$3</c:f>
              <c:strCache>
                <c:ptCount val="1"/>
                <c:pt idx="0">
                  <c:v>Débit</c:v>
                </c:pt>
              </c:strCache>
            </c:strRef>
          </c:tx>
          <c:xVal>
            <c:numRef>
              <c:f>Feuil1!$G$4:$G$12</c:f>
              <c:numCache>
                <c:formatCode>General</c:formatCode>
                <c:ptCount val="9"/>
                <c:pt idx="0">
                  <c:v>0</c:v>
                </c:pt>
                <c:pt idx="1">
                  <c:v>0.1</c:v>
                </c:pt>
                <c:pt idx="2">
                  <c:v>0.1</c:v>
                </c:pt>
                <c:pt idx="3">
                  <c:v>0.2</c:v>
                </c:pt>
                <c:pt idx="4">
                  <c:v>0.2</c:v>
                </c:pt>
                <c:pt idx="5">
                  <c:v>0.3</c:v>
                </c:pt>
                <c:pt idx="6">
                  <c:v>0.4</c:v>
                </c:pt>
                <c:pt idx="7">
                  <c:v>0.5</c:v>
                </c:pt>
                <c:pt idx="8">
                  <c:v>0.6</c:v>
                </c:pt>
              </c:numCache>
            </c:numRef>
          </c:xVal>
          <c:yVal>
            <c:numRef>
              <c:f>Feuil1!$H$4:$H$12</c:f>
              <c:numCache>
                <c:formatCode>General</c:formatCode>
                <c:ptCount val="9"/>
                <c:pt idx="0">
                  <c:v>230</c:v>
                </c:pt>
                <c:pt idx="1">
                  <c:v>230</c:v>
                </c:pt>
                <c:pt idx="2">
                  <c:v>100</c:v>
                </c:pt>
                <c:pt idx="3">
                  <c:v>100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170496"/>
        <c:axId val="92176768"/>
      </c:scatterChart>
      <c:valAx>
        <c:axId val="92170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Temps (s)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92176768"/>
        <c:crosses val="autoZero"/>
        <c:crossBetween val="midCat"/>
      </c:valAx>
      <c:valAx>
        <c:axId val="921767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 dirty="0"/>
                  <a:t>Débit (</a:t>
                </a:r>
                <a:r>
                  <a:rPr lang="fr-FR" dirty="0" smtClean="0"/>
                  <a:t>L/min</a:t>
                </a:r>
                <a:r>
                  <a:rPr lang="fr-FR" dirty="0"/>
                  <a:t>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92170496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Feuil4!$C$15</c:f>
              <c:strCache>
                <c:ptCount val="1"/>
                <c:pt idx="0">
                  <c:v>H(m)</c:v>
                </c:pt>
              </c:strCache>
            </c:strRef>
          </c:tx>
          <c:spPr>
            <a:ln w="19050"/>
          </c:spPr>
          <c:marker>
            <c:symbol val="none"/>
          </c:marker>
          <c:xVal>
            <c:numRef>
              <c:f>Feuil4!$B$16:$B$72</c:f>
              <c:numCache>
                <c:formatCode>General</c:formatCode>
                <c:ptCount val="57"/>
                <c:pt idx="0">
                  <c:v>-200</c:v>
                </c:pt>
                <c:pt idx="1">
                  <c:v>-190</c:v>
                </c:pt>
                <c:pt idx="2">
                  <c:v>-180</c:v>
                </c:pt>
                <c:pt idx="3">
                  <c:v>-170</c:v>
                </c:pt>
                <c:pt idx="4">
                  <c:v>-160</c:v>
                </c:pt>
                <c:pt idx="5">
                  <c:v>-150</c:v>
                </c:pt>
                <c:pt idx="6">
                  <c:v>-140</c:v>
                </c:pt>
                <c:pt idx="7">
                  <c:v>-130</c:v>
                </c:pt>
                <c:pt idx="8">
                  <c:v>-120</c:v>
                </c:pt>
                <c:pt idx="9">
                  <c:v>-110</c:v>
                </c:pt>
                <c:pt idx="10">
                  <c:v>-100</c:v>
                </c:pt>
                <c:pt idx="11">
                  <c:v>-90</c:v>
                </c:pt>
                <c:pt idx="12">
                  <c:v>-80</c:v>
                </c:pt>
                <c:pt idx="13">
                  <c:v>-70</c:v>
                </c:pt>
                <c:pt idx="14">
                  <c:v>-60</c:v>
                </c:pt>
                <c:pt idx="15">
                  <c:v>-50</c:v>
                </c:pt>
                <c:pt idx="16">
                  <c:v>-40</c:v>
                </c:pt>
                <c:pt idx="17">
                  <c:v>-30</c:v>
                </c:pt>
                <c:pt idx="18">
                  <c:v>-20</c:v>
                </c:pt>
                <c:pt idx="19">
                  <c:v>-10</c:v>
                </c:pt>
                <c:pt idx="20">
                  <c:v>0</c:v>
                </c:pt>
                <c:pt idx="21">
                  <c:v>10</c:v>
                </c:pt>
                <c:pt idx="22">
                  <c:v>20</c:v>
                </c:pt>
                <c:pt idx="23">
                  <c:v>30</c:v>
                </c:pt>
                <c:pt idx="24">
                  <c:v>40</c:v>
                </c:pt>
                <c:pt idx="25">
                  <c:v>50</c:v>
                </c:pt>
                <c:pt idx="26">
                  <c:v>60</c:v>
                </c:pt>
                <c:pt idx="27">
                  <c:v>70</c:v>
                </c:pt>
                <c:pt idx="28">
                  <c:v>80</c:v>
                </c:pt>
                <c:pt idx="29">
                  <c:v>90</c:v>
                </c:pt>
                <c:pt idx="30">
                  <c:v>100</c:v>
                </c:pt>
                <c:pt idx="31">
                  <c:v>110</c:v>
                </c:pt>
                <c:pt idx="32">
                  <c:v>120</c:v>
                </c:pt>
                <c:pt idx="33">
                  <c:v>130</c:v>
                </c:pt>
                <c:pt idx="34">
                  <c:v>140</c:v>
                </c:pt>
                <c:pt idx="35">
                  <c:v>150</c:v>
                </c:pt>
                <c:pt idx="36">
                  <c:v>160</c:v>
                </c:pt>
                <c:pt idx="37">
                  <c:v>170</c:v>
                </c:pt>
                <c:pt idx="38">
                  <c:v>180</c:v>
                </c:pt>
                <c:pt idx="39">
                  <c:v>190</c:v>
                </c:pt>
                <c:pt idx="40">
                  <c:v>200</c:v>
                </c:pt>
                <c:pt idx="41">
                  <c:v>210</c:v>
                </c:pt>
                <c:pt idx="42">
                  <c:v>220</c:v>
                </c:pt>
                <c:pt idx="43">
                  <c:v>230</c:v>
                </c:pt>
                <c:pt idx="44">
                  <c:v>240</c:v>
                </c:pt>
                <c:pt idx="45">
                  <c:v>250</c:v>
                </c:pt>
                <c:pt idx="46">
                  <c:v>260</c:v>
                </c:pt>
                <c:pt idx="47">
                  <c:v>270</c:v>
                </c:pt>
                <c:pt idx="48">
                  <c:v>280</c:v>
                </c:pt>
                <c:pt idx="49">
                  <c:v>290</c:v>
                </c:pt>
                <c:pt idx="50">
                  <c:v>300</c:v>
                </c:pt>
                <c:pt idx="51">
                  <c:v>310</c:v>
                </c:pt>
                <c:pt idx="52">
                  <c:v>320</c:v>
                </c:pt>
                <c:pt idx="53">
                  <c:v>330</c:v>
                </c:pt>
                <c:pt idx="54">
                  <c:v>340</c:v>
                </c:pt>
                <c:pt idx="55">
                  <c:v>350</c:v>
                </c:pt>
                <c:pt idx="56">
                  <c:v>360</c:v>
                </c:pt>
              </c:numCache>
            </c:numRef>
          </c:xVal>
          <c:yVal>
            <c:numRef>
              <c:f>Feuil4!$C$16:$C$72</c:f>
              <c:numCache>
                <c:formatCode>General</c:formatCode>
                <c:ptCount val="57"/>
                <c:pt idx="0">
                  <c:v>5.2741826516994763</c:v>
                </c:pt>
                <c:pt idx="1">
                  <c:v>5.1499498431587769</c:v>
                </c:pt>
                <c:pt idx="2">
                  <c:v>5.0320879478765761</c:v>
                </c:pt>
                <c:pt idx="3">
                  <c:v>4.9205969658528712</c:v>
                </c:pt>
                <c:pt idx="4">
                  <c:v>4.8154768970876649</c:v>
                </c:pt>
                <c:pt idx="5">
                  <c:v>4.7167277415809554</c:v>
                </c:pt>
                <c:pt idx="6">
                  <c:v>4.6243494993327436</c:v>
                </c:pt>
                <c:pt idx="7">
                  <c:v>4.5383421703430287</c:v>
                </c:pt>
                <c:pt idx="8">
                  <c:v>4.4587057546118114</c:v>
                </c:pt>
                <c:pt idx="9">
                  <c:v>4.3854402521390918</c:v>
                </c:pt>
                <c:pt idx="10">
                  <c:v>4.3185456629248691</c:v>
                </c:pt>
                <c:pt idx="11">
                  <c:v>4.258021986969144</c:v>
                </c:pt>
                <c:pt idx="12">
                  <c:v>4.2038692242719158</c:v>
                </c:pt>
                <c:pt idx="13">
                  <c:v>4.1560873748331861</c:v>
                </c:pt>
                <c:pt idx="14">
                  <c:v>4.1146764386529524</c:v>
                </c:pt>
                <c:pt idx="15">
                  <c:v>4.0796364157312173</c:v>
                </c:pt>
                <c:pt idx="16">
                  <c:v>4.0509673060679789</c:v>
                </c:pt>
                <c:pt idx="17">
                  <c:v>4.0286691096632383</c:v>
                </c:pt>
                <c:pt idx="18">
                  <c:v>4.0127418265169945</c:v>
                </c:pt>
                <c:pt idx="19">
                  <c:v>4.0031854566292484</c:v>
                </c:pt>
                <c:pt idx="20">
                  <c:v>4</c:v>
                </c:pt>
                <c:pt idx="21">
                  <c:v>3.9968145433707511</c:v>
                </c:pt>
                <c:pt idx="22">
                  <c:v>3.987258173483005</c:v>
                </c:pt>
                <c:pt idx="23">
                  <c:v>3.9713308903367617</c:v>
                </c:pt>
                <c:pt idx="24">
                  <c:v>3.9490326939320211</c:v>
                </c:pt>
                <c:pt idx="25">
                  <c:v>3.9203635842687827</c:v>
                </c:pt>
                <c:pt idx="26">
                  <c:v>3.8853235613470471</c:v>
                </c:pt>
                <c:pt idx="27">
                  <c:v>3.8439126251668143</c:v>
                </c:pt>
                <c:pt idx="28">
                  <c:v>3.7961307757280838</c:v>
                </c:pt>
                <c:pt idx="29">
                  <c:v>3.741978013030856</c:v>
                </c:pt>
                <c:pt idx="30">
                  <c:v>3.6814543370751309</c:v>
                </c:pt>
                <c:pt idx="31">
                  <c:v>3.6145597478609086</c:v>
                </c:pt>
                <c:pt idx="32">
                  <c:v>3.5412942453881886</c:v>
                </c:pt>
                <c:pt idx="33">
                  <c:v>3.4616578296569713</c:v>
                </c:pt>
                <c:pt idx="34">
                  <c:v>3.3756505006672568</c:v>
                </c:pt>
                <c:pt idx="35">
                  <c:v>3.2832722584190446</c:v>
                </c:pt>
                <c:pt idx="36">
                  <c:v>3.1845231029123355</c:v>
                </c:pt>
                <c:pt idx="37">
                  <c:v>3.0794030341471288</c:v>
                </c:pt>
                <c:pt idx="38">
                  <c:v>2.9679120521234243</c:v>
                </c:pt>
                <c:pt idx="39">
                  <c:v>2.8500501568412231</c:v>
                </c:pt>
                <c:pt idx="40">
                  <c:v>2.7258173483005237</c:v>
                </c:pt>
                <c:pt idx="41">
                  <c:v>2.5952136265013275</c:v>
                </c:pt>
                <c:pt idx="42">
                  <c:v>2.4582389914436344</c:v>
                </c:pt>
                <c:pt idx="43">
                  <c:v>2.3148934431274433</c:v>
                </c:pt>
                <c:pt idx="44">
                  <c:v>2.1651769815527544</c:v>
                </c:pt>
                <c:pt idx="45">
                  <c:v>2.0090896067195687</c:v>
                </c:pt>
                <c:pt idx="46">
                  <c:v>1.8466313186278858</c:v>
                </c:pt>
                <c:pt idx="47">
                  <c:v>1.6778021172777056</c:v>
                </c:pt>
                <c:pt idx="48">
                  <c:v>1.5026020026690268</c:v>
                </c:pt>
                <c:pt idx="49">
                  <c:v>1.3210309748018516</c:v>
                </c:pt>
                <c:pt idx="50">
                  <c:v>1.1330890336761787</c:v>
                </c:pt>
                <c:pt idx="51">
                  <c:v>0.93877617929200907</c:v>
                </c:pt>
                <c:pt idx="52">
                  <c:v>0.73809241164934214</c:v>
                </c:pt>
                <c:pt idx="53">
                  <c:v>0.53103773074817706</c:v>
                </c:pt>
                <c:pt idx="54">
                  <c:v>0.31761213658851428</c:v>
                </c:pt>
                <c:pt idx="55">
                  <c:v>9.7815629170354246E-2</c:v>
                </c:pt>
                <c:pt idx="56">
                  <c:v>-0.1283517915063026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Feuil4!$L$15:$M$15</c:f>
              <c:strCache>
                <c:ptCount val="1"/>
                <c:pt idx="0">
                  <c:v>Q (L/min) H(m)</c:v>
                </c:pt>
              </c:strCache>
            </c:strRef>
          </c:tx>
          <c:spPr>
            <a:ln w="25400"/>
          </c:spPr>
          <c:marker>
            <c:symbol val="none"/>
          </c:marker>
          <c:xVal>
            <c:numRef>
              <c:f>Feuil4!$L$16:$L$87</c:f>
              <c:numCache>
                <c:formatCode>General</c:formatCode>
                <c:ptCount val="72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</c:numCache>
            </c:numRef>
          </c:xVal>
          <c:yVal>
            <c:numRef>
              <c:f>Feuil4!$M$16:$M$87</c:f>
              <c:numCache>
                <c:formatCode>General</c:formatCode>
                <c:ptCount val="72"/>
                <c:pt idx="0">
                  <c:v>10</c:v>
                </c:pt>
                <c:pt idx="1">
                  <c:v>10.001264149717434</c:v>
                </c:pt>
                <c:pt idx="2">
                  <c:v>10.005056598869736</c:v>
                </c:pt>
                <c:pt idx="3">
                  <c:v>10.011377347456907</c:v>
                </c:pt>
                <c:pt idx="4">
                  <c:v>10.020226395478947</c:v>
                </c:pt>
                <c:pt idx="5">
                  <c:v>10.031603742935854</c:v>
                </c:pt>
                <c:pt idx="6">
                  <c:v>10.045509389827629</c:v>
                </c:pt>
                <c:pt idx="7">
                  <c:v>10.061943336154272</c:v>
                </c:pt>
                <c:pt idx="8">
                  <c:v>10.080905581915784</c:v>
                </c:pt>
                <c:pt idx="9">
                  <c:v>10.102396127112165</c:v>
                </c:pt>
                <c:pt idx="10">
                  <c:v>10.126414971743413</c:v>
                </c:pt>
                <c:pt idx="11">
                  <c:v>10.15296211580953</c:v>
                </c:pt>
                <c:pt idx="12">
                  <c:v>10.182037559310514</c:v>
                </c:pt>
                <c:pt idx="13">
                  <c:v>10.213641302246367</c:v>
                </c:pt>
                <c:pt idx="14">
                  <c:v>10.247773344617089</c:v>
                </c:pt>
                <c:pt idx="15">
                  <c:v>10.284433686422679</c:v>
                </c:pt>
                <c:pt idx="16">
                  <c:v>10.323622327663136</c:v>
                </c:pt>
                <c:pt idx="17">
                  <c:v>10.365339268338463</c:v>
                </c:pt>
                <c:pt idx="18">
                  <c:v>10.409584508448656</c:v>
                </c:pt>
                <c:pt idx="19">
                  <c:v>10.456358047993719</c:v>
                </c:pt>
                <c:pt idx="20">
                  <c:v>10.50565988697365</c:v>
                </c:pt>
                <c:pt idx="21">
                  <c:v>10.55749002538845</c:v>
                </c:pt>
                <c:pt idx="22">
                  <c:v>10.611848463238116</c:v>
                </c:pt>
                <c:pt idx="23">
                  <c:v>10.668735200522653</c:v>
                </c:pt>
                <c:pt idx="24">
                  <c:v>10.728150237242057</c:v>
                </c:pt>
                <c:pt idx="25">
                  <c:v>10.790093573396328</c:v>
                </c:pt>
                <c:pt idx="26">
                  <c:v>10.85456520898547</c:v>
                </c:pt>
                <c:pt idx="27">
                  <c:v>10.921565144009477</c:v>
                </c:pt>
                <c:pt idx="28">
                  <c:v>10.991093378468355</c:v>
                </c:pt>
                <c:pt idx="29">
                  <c:v>11.0631499123621</c:v>
                </c:pt>
                <c:pt idx="30">
                  <c:v>11.137734745690713</c:v>
                </c:pt>
                <c:pt idx="31">
                  <c:v>11.214847878454195</c:v>
                </c:pt>
                <c:pt idx="32">
                  <c:v>11.294489310652544</c:v>
                </c:pt>
                <c:pt idx="33">
                  <c:v>11.376659042285763</c:v>
                </c:pt>
                <c:pt idx="34">
                  <c:v>11.461357073353849</c:v>
                </c:pt>
                <c:pt idx="35">
                  <c:v>11.548583403856805</c:v>
                </c:pt>
                <c:pt idx="36">
                  <c:v>11.638338033794627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208512"/>
        <c:axId val="92538368"/>
      </c:scatterChart>
      <c:valAx>
        <c:axId val="92208512"/>
        <c:scaling>
          <c:orientation val="minMax"/>
          <c:max val="400"/>
          <c:min val="-10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Q(L/min)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3175"/>
        </c:spPr>
        <c:crossAx val="92538368"/>
        <c:crosses val="autoZero"/>
        <c:crossBetween val="midCat"/>
        <c:majorUnit val="50"/>
        <c:minorUnit val="10"/>
      </c:valAx>
      <c:valAx>
        <c:axId val="92538368"/>
        <c:scaling>
          <c:orientation val="minMax"/>
          <c:max val="40"/>
        </c:scaling>
        <c:delete val="0"/>
        <c:axPos val="l"/>
        <c:majorGridlines>
          <c:spPr>
            <a:ln w="3175"/>
          </c:spPr>
        </c:majorGridlines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H(m)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9220851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666783055850935E-2"/>
          <c:y val="1.5598511517744308E-2"/>
          <c:w val="0.8973622339220606"/>
          <c:h val="0.904638998371959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Feuil4!$C$15</c:f>
              <c:strCache>
                <c:ptCount val="1"/>
                <c:pt idx="0">
                  <c:v>H(m)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Feuil4!$B$16:$B$72</c:f>
              <c:numCache>
                <c:formatCode>General</c:formatCode>
                <c:ptCount val="57"/>
                <c:pt idx="0">
                  <c:v>-200</c:v>
                </c:pt>
                <c:pt idx="1">
                  <c:v>-190</c:v>
                </c:pt>
                <c:pt idx="2">
                  <c:v>-180</c:v>
                </c:pt>
                <c:pt idx="3">
                  <c:v>-170</c:v>
                </c:pt>
                <c:pt idx="4">
                  <c:v>-160</c:v>
                </c:pt>
                <c:pt idx="5">
                  <c:v>-150</c:v>
                </c:pt>
                <c:pt idx="6">
                  <c:v>-140</c:v>
                </c:pt>
                <c:pt idx="7">
                  <c:v>-130</c:v>
                </c:pt>
                <c:pt idx="8">
                  <c:v>-120</c:v>
                </c:pt>
                <c:pt idx="9">
                  <c:v>-110</c:v>
                </c:pt>
                <c:pt idx="10">
                  <c:v>-100</c:v>
                </c:pt>
                <c:pt idx="11">
                  <c:v>-90</c:v>
                </c:pt>
                <c:pt idx="12">
                  <c:v>-80</c:v>
                </c:pt>
                <c:pt idx="13">
                  <c:v>-70</c:v>
                </c:pt>
                <c:pt idx="14">
                  <c:v>-60</c:v>
                </c:pt>
                <c:pt idx="15">
                  <c:v>-50</c:v>
                </c:pt>
                <c:pt idx="16">
                  <c:v>-40</c:v>
                </c:pt>
                <c:pt idx="17">
                  <c:v>-30</c:v>
                </c:pt>
                <c:pt idx="18">
                  <c:v>-20</c:v>
                </c:pt>
                <c:pt idx="19">
                  <c:v>-10</c:v>
                </c:pt>
                <c:pt idx="20">
                  <c:v>0</c:v>
                </c:pt>
                <c:pt idx="21">
                  <c:v>10</c:v>
                </c:pt>
                <c:pt idx="22">
                  <c:v>20</c:v>
                </c:pt>
                <c:pt idx="23">
                  <c:v>30</c:v>
                </c:pt>
                <c:pt idx="24">
                  <c:v>40</c:v>
                </c:pt>
                <c:pt idx="25">
                  <c:v>50</c:v>
                </c:pt>
                <c:pt idx="26">
                  <c:v>60</c:v>
                </c:pt>
                <c:pt idx="27">
                  <c:v>70</c:v>
                </c:pt>
                <c:pt idx="28">
                  <c:v>80</c:v>
                </c:pt>
                <c:pt idx="29">
                  <c:v>90</c:v>
                </c:pt>
                <c:pt idx="30">
                  <c:v>100</c:v>
                </c:pt>
                <c:pt idx="31">
                  <c:v>110</c:v>
                </c:pt>
                <c:pt idx="32">
                  <c:v>120</c:v>
                </c:pt>
                <c:pt idx="33">
                  <c:v>130</c:v>
                </c:pt>
                <c:pt idx="34">
                  <c:v>140</c:v>
                </c:pt>
                <c:pt idx="35">
                  <c:v>150</c:v>
                </c:pt>
                <c:pt idx="36">
                  <c:v>160</c:v>
                </c:pt>
                <c:pt idx="37">
                  <c:v>170</c:v>
                </c:pt>
                <c:pt idx="38">
                  <c:v>180</c:v>
                </c:pt>
                <c:pt idx="39">
                  <c:v>190</c:v>
                </c:pt>
                <c:pt idx="40">
                  <c:v>200</c:v>
                </c:pt>
                <c:pt idx="41">
                  <c:v>210</c:v>
                </c:pt>
                <c:pt idx="42">
                  <c:v>220</c:v>
                </c:pt>
                <c:pt idx="43">
                  <c:v>230</c:v>
                </c:pt>
                <c:pt idx="44">
                  <c:v>240</c:v>
                </c:pt>
                <c:pt idx="45">
                  <c:v>250</c:v>
                </c:pt>
                <c:pt idx="46">
                  <c:v>260</c:v>
                </c:pt>
                <c:pt idx="47">
                  <c:v>270</c:v>
                </c:pt>
                <c:pt idx="48">
                  <c:v>280</c:v>
                </c:pt>
                <c:pt idx="49">
                  <c:v>290</c:v>
                </c:pt>
                <c:pt idx="50">
                  <c:v>300</c:v>
                </c:pt>
                <c:pt idx="51">
                  <c:v>310</c:v>
                </c:pt>
                <c:pt idx="52">
                  <c:v>320</c:v>
                </c:pt>
                <c:pt idx="53">
                  <c:v>330</c:v>
                </c:pt>
                <c:pt idx="54">
                  <c:v>340</c:v>
                </c:pt>
                <c:pt idx="55">
                  <c:v>350</c:v>
                </c:pt>
                <c:pt idx="56">
                  <c:v>360</c:v>
                </c:pt>
              </c:numCache>
            </c:numRef>
          </c:xVal>
          <c:yVal>
            <c:numRef>
              <c:f>Feuil4!$C$16:$C$72</c:f>
              <c:numCache>
                <c:formatCode>General</c:formatCode>
                <c:ptCount val="57"/>
                <c:pt idx="0">
                  <c:v>5.2741826516994763</c:v>
                </c:pt>
                <c:pt idx="1">
                  <c:v>5.1499498431587769</c:v>
                </c:pt>
                <c:pt idx="2">
                  <c:v>5.0320879478765761</c:v>
                </c:pt>
                <c:pt idx="3">
                  <c:v>4.9205969658528712</c:v>
                </c:pt>
                <c:pt idx="4">
                  <c:v>4.8154768970876649</c:v>
                </c:pt>
                <c:pt idx="5">
                  <c:v>4.7167277415809554</c:v>
                </c:pt>
                <c:pt idx="6">
                  <c:v>4.6243494993327436</c:v>
                </c:pt>
                <c:pt idx="7">
                  <c:v>4.5383421703430287</c:v>
                </c:pt>
                <c:pt idx="8">
                  <c:v>4.4587057546118114</c:v>
                </c:pt>
                <c:pt idx="9">
                  <c:v>4.3854402521390918</c:v>
                </c:pt>
                <c:pt idx="10">
                  <c:v>4.3185456629248691</c:v>
                </c:pt>
                <c:pt idx="11">
                  <c:v>4.258021986969144</c:v>
                </c:pt>
                <c:pt idx="12">
                  <c:v>4.2038692242719158</c:v>
                </c:pt>
                <c:pt idx="13">
                  <c:v>4.1560873748331861</c:v>
                </c:pt>
                <c:pt idx="14">
                  <c:v>4.1146764386529524</c:v>
                </c:pt>
                <c:pt idx="15">
                  <c:v>4.0796364157312173</c:v>
                </c:pt>
                <c:pt idx="16">
                  <c:v>4.0509673060679789</c:v>
                </c:pt>
                <c:pt idx="17">
                  <c:v>4.0286691096632383</c:v>
                </c:pt>
                <c:pt idx="18">
                  <c:v>4.0127418265169945</c:v>
                </c:pt>
                <c:pt idx="19">
                  <c:v>4.0031854566292484</c:v>
                </c:pt>
                <c:pt idx="20">
                  <c:v>4</c:v>
                </c:pt>
                <c:pt idx="21">
                  <c:v>3.9968145433707511</c:v>
                </c:pt>
                <c:pt idx="22">
                  <c:v>3.987258173483005</c:v>
                </c:pt>
                <c:pt idx="23">
                  <c:v>3.9713308903367617</c:v>
                </c:pt>
                <c:pt idx="24">
                  <c:v>3.9490326939320211</c:v>
                </c:pt>
                <c:pt idx="25">
                  <c:v>3.9203635842687827</c:v>
                </c:pt>
                <c:pt idx="26">
                  <c:v>3.8853235613470471</c:v>
                </c:pt>
                <c:pt idx="27">
                  <c:v>3.8439126251668143</c:v>
                </c:pt>
                <c:pt idx="28">
                  <c:v>3.7961307757280838</c:v>
                </c:pt>
                <c:pt idx="29">
                  <c:v>3.741978013030856</c:v>
                </c:pt>
                <c:pt idx="30">
                  <c:v>3.6814543370751309</c:v>
                </c:pt>
                <c:pt idx="31">
                  <c:v>3.6145597478609086</c:v>
                </c:pt>
                <c:pt idx="32">
                  <c:v>3.5412942453881886</c:v>
                </c:pt>
                <c:pt idx="33">
                  <c:v>3.4616578296569713</c:v>
                </c:pt>
                <c:pt idx="34">
                  <c:v>3.3756505006672568</c:v>
                </c:pt>
                <c:pt idx="35">
                  <c:v>3.2832722584190446</c:v>
                </c:pt>
                <c:pt idx="36">
                  <c:v>3.1845231029123355</c:v>
                </c:pt>
                <c:pt idx="37">
                  <c:v>3.0794030341471288</c:v>
                </c:pt>
                <c:pt idx="38">
                  <c:v>2.9679120521234243</c:v>
                </c:pt>
                <c:pt idx="39">
                  <c:v>2.8500501568412231</c:v>
                </c:pt>
                <c:pt idx="40">
                  <c:v>2.7258173483005237</c:v>
                </c:pt>
                <c:pt idx="41">
                  <c:v>2.5952136265013275</c:v>
                </c:pt>
                <c:pt idx="42">
                  <c:v>2.4582389914436344</c:v>
                </c:pt>
                <c:pt idx="43">
                  <c:v>2.3148934431274433</c:v>
                </c:pt>
                <c:pt idx="44">
                  <c:v>2.1651769815527544</c:v>
                </c:pt>
                <c:pt idx="45">
                  <c:v>2.0090896067195687</c:v>
                </c:pt>
                <c:pt idx="46">
                  <c:v>1.8466313186278858</c:v>
                </c:pt>
                <c:pt idx="47">
                  <c:v>1.6778021172777056</c:v>
                </c:pt>
                <c:pt idx="48">
                  <c:v>1.5026020026690268</c:v>
                </c:pt>
                <c:pt idx="49">
                  <c:v>1.3210309748018516</c:v>
                </c:pt>
                <c:pt idx="50">
                  <c:v>1.1330890336761787</c:v>
                </c:pt>
                <c:pt idx="51">
                  <c:v>0.93877617929200907</c:v>
                </c:pt>
                <c:pt idx="52">
                  <c:v>0.73809241164934214</c:v>
                </c:pt>
                <c:pt idx="53">
                  <c:v>0.53103773074817706</c:v>
                </c:pt>
                <c:pt idx="54">
                  <c:v>0.31761213658851428</c:v>
                </c:pt>
                <c:pt idx="55">
                  <c:v>9.7815629170354246E-2</c:v>
                </c:pt>
                <c:pt idx="56">
                  <c:v>-0.1283517915063026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Feuil4!$L$15:$M$15</c:f>
              <c:strCache>
                <c:ptCount val="1"/>
                <c:pt idx="0">
                  <c:v>Q (L/min) H(m)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Feuil4!$L$16:$L$87</c:f>
              <c:numCache>
                <c:formatCode>General</c:formatCode>
                <c:ptCount val="72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</c:numCache>
            </c:numRef>
          </c:xVal>
          <c:yVal>
            <c:numRef>
              <c:f>Feuil4!$M$16:$M$87</c:f>
              <c:numCache>
                <c:formatCode>General</c:formatCode>
                <c:ptCount val="72"/>
                <c:pt idx="0">
                  <c:v>10</c:v>
                </c:pt>
                <c:pt idx="1">
                  <c:v>10.001264149717434</c:v>
                </c:pt>
                <c:pt idx="2">
                  <c:v>10.005056598869736</c:v>
                </c:pt>
                <c:pt idx="3">
                  <c:v>10.011377347456907</c:v>
                </c:pt>
                <c:pt idx="4">
                  <c:v>10.020226395478947</c:v>
                </c:pt>
                <c:pt idx="5">
                  <c:v>10.031603742935854</c:v>
                </c:pt>
                <c:pt idx="6">
                  <c:v>10.045509389827629</c:v>
                </c:pt>
                <c:pt idx="7">
                  <c:v>10.061943336154272</c:v>
                </c:pt>
                <c:pt idx="8">
                  <c:v>10.080905581915784</c:v>
                </c:pt>
                <c:pt idx="9">
                  <c:v>10.102396127112165</c:v>
                </c:pt>
                <c:pt idx="10">
                  <c:v>10.126414971743413</c:v>
                </c:pt>
                <c:pt idx="11">
                  <c:v>10.15296211580953</c:v>
                </c:pt>
                <c:pt idx="12">
                  <c:v>10.182037559310514</c:v>
                </c:pt>
                <c:pt idx="13">
                  <c:v>10.213641302246367</c:v>
                </c:pt>
                <c:pt idx="14">
                  <c:v>10.247773344617089</c:v>
                </c:pt>
                <c:pt idx="15">
                  <c:v>10.284433686422679</c:v>
                </c:pt>
                <c:pt idx="16">
                  <c:v>10.323622327663136</c:v>
                </c:pt>
                <c:pt idx="17">
                  <c:v>10.365339268338463</c:v>
                </c:pt>
                <c:pt idx="18">
                  <c:v>10.409584508448656</c:v>
                </c:pt>
                <c:pt idx="19">
                  <c:v>10.456358047993719</c:v>
                </c:pt>
                <c:pt idx="20">
                  <c:v>10.50565988697365</c:v>
                </c:pt>
                <c:pt idx="21">
                  <c:v>10.55749002538845</c:v>
                </c:pt>
                <c:pt idx="22">
                  <c:v>10.611848463238116</c:v>
                </c:pt>
                <c:pt idx="23">
                  <c:v>10.668735200522653</c:v>
                </c:pt>
                <c:pt idx="24">
                  <c:v>10.728150237242057</c:v>
                </c:pt>
                <c:pt idx="25">
                  <c:v>10.790093573396328</c:v>
                </c:pt>
                <c:pt idx="26">
                  <c:v>10.85456520898547</c:v>
                </c:pt>
                <c:pt idx="27">
                  <c:v>10.921565144009477</c:v>
                </c:pt>
                <c:pt idx="28">
                  <c:v>10.991093378468355</c:v>
                </c:pt>
                <c:pt idx="29">
                  <c:v>11.0631499123621</c:v>
                </c:pt>
                <c:pt idx="30">
                  <c:v>11.137734745690713</c:v>
                </c:pt>
                <c:pt idx="31">
                  <c:v>11.214847878454195</c:v>
                </c:pt>
                <c:pt idx="32">
                  <c:v>11.294489310652544</c:v>
                </c:pt>
                <c:pt idx="33">
                  <c:v>11.376659042285763</c:v>
                </c:pt>
                <c:pt idx="34">
                  <c:v>11.461357073353849</c:v>
                </c:pt>
                <c:pt idx="35">
                  <c:v>11.548583403856805</c:v>
                </c:pt>
                <c:pt idx="36">
                  <c:v>11.638338033794627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614016"/>
        <c:axId val="92620288"/>
      </c:scatterChart>
      <c:valAx>
        <c:axId val="92614016"/>
        <c:scaling>
          <c:orientation val="minMax"/>
          <c:max val="400"/>
          <c:min val="-10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Q(L/min)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3175"/>
        </c:spPr>
        <c:crossAx val="92620288"/>
        <c:crosses val="autoZero"/>
        <c:crossBetween val="midCat"/>
        <c:majorUnit val="50"/>
        <c:minorUnit val="10"/>
      </c:valAx>
      <c:valAx>
        <c:axId val="92620288"/>
        <c:scaling>
          <c:orientation val="minMax"/>
        </c:scaling>
        <c:delete val="0"/>
        <c:axPos val="l"/>
        <c:majorGridlines>
          <c:spPr>
            <a:ln w="3175"/>
          </c:spPr>
        </c:majorGridlines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H(m)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9261401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0.24588</cdr:x>
      <cdr:y>0.2514</cdr:y>
    </cdr:from>
    <cdr:to>
      <cdr:x>0.24588</cdr:x>
      <cdr:y>0.79611</cdr:y>
    </cdr:to>
    <cdr:cxnSp macro="">
      <cdr:nvCxnSpPr>
        <cdr:cNvPr id="3" name="Connecteur droit 2"/>
        <cdr:cNvCxnSpPr/>
      </cdr:nvCxnSpPr>
      <cdr:spPr>
        <a:xfrm xmlns:a="http://schemas.openxmlformats.org/drawingml/2006/main">
          <a:off x="1044624" y="864096"/>
          <a:ext cx="0" cy="1872208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B0F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0.68656</cdr:x>
      <cdr:y>0.67041</cdr:y>
    </cdr:from>
    <cdr:to>
      <cdr:x>0.72046</cdr:x>
      <cdr:y>0.71116</cdr:y>
    </cdr:to>
    <cdr:sp macro="" textlink="">
      <cdr:nvSpPr>
        <cdr:cNvPr id="6" name="Ellipse 5"/>
        <cdr:cNvSpPr/>
      </cdr:nvSpPr>
      <cdr:spPr>
        <a:xfrm xmlns:a="http://schemas.openxmlformats.org/drawingml/2006/main">
          <a:off x="2916832" y="2304256"/>
          <a:ext cx="144016" cy="140084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r-FR"/>
        </a:p>
      </cdr:txBody>
    </cdr:sp>
  </cdr:relSizeAnchor>
  <cdr:relSizeAnchor xmlns:cdr="http://schemas.openxmlformats.org/drawingml/2006/chartDrawing">
    <cdr:from>
      <cdr:x>0.27978</cdr:x>
      <cdr:y>0.45341</cdr:y>
    </cdr:from>
    <cdr:to>
      <cdr:x>0.63571</cdr:x>
      <cdr:y>0.56086</cdr:y>
    </cdr:to>
    <cdr:sp macro="" textlink="">
      <cdr:nvSpPr>
        <cdr:cNvPr id="7" name="ZoneTexte 70"/>
        <cdr:cNvSpPr txBox="1"/>
      </cdr:nvSpPr>
      <cdr:spPr>
        <a:xfrm xmlns:a="http://schemas.openxmlformats.org/drawingml/2006/main">
          <a:off x="1188640" y="1558403"/>
          <a:ext cx="1512167" cy="3693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900" b="1" dirty="0" smtClean="0"/>
            <a:t>Caractéristique de la conduite de batterie</a:t>
          </a:r>
          <a:endParaRPr lang="fr-FR" sz="9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0.23377</cdr:x>
      <cdr:y>0.24638</cdr:y>
    </cdr:from>
    <cdr:to>
      <cdr:x>0.23377</cdr:x>
      <cdr:y>0.79109</cdr:y>
    </cdr:to>
    <cdr:cxnSp macro="">
      <cdr:nvCxnSpPr>
        <cdr:cNvPr id="3" name="Connecteur droit 2"/>
        <cdr:cNvCxnSpPr/>
      </cdr:nvCxnSpPr>
      <cdr:spPr>
        <a:xfrm xmlns:a="http://schemas.openxmlformats.org/drawingml/2006/main">
          <a:off x="1296144" y="1224136"/>
          <a:ext cx="0" cy="2706419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B0F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0.23377</cdr:x>
      <cdr:y>0.33333</cdr:y>
    </cdr:from>
    <cdr:to>
      <cdr:x>0.33766</cdr:x>
      <cdr:y>0.5942</cdr:y>
    </cdr:to>
    <cdr:cxnSp macro="">
      <cdr:nvCxnSpPr>
        <cdr:cNvPr id="21" name="Connecteur droit 20"/>
        <cdr:cNvCxnSpPr/>
      </cdr:nvCxnSpPr>
      <cdr:spPr>
        <a:xfrm xmlns:a="http://schemas.openxmlformats.org/drawingml/2006/main" flipH="1" flipV="1">
          <a:off x="1296144" y="1656184"/>
          <a:ext cx="576064" cy="1296144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0.15584</cdr:x>
      <cdr:y>0.33333</cdr:y>
    </cdr:from>
    <cdr:to>
      <cdr:x>0.23377</cdr:x>
      <cdr:y>0.75362</cdr:y>
    </cdr:to>
    <cdr:grpSp>
      <cdr:nvGrpSpPr>
        <cdr:cNvPr id="53" name="Groupe 52"/>
        <cdr:cNvGrpSpPr/>
      </cdr:nvGrpSpPr>
      <cdr:grpSpPr>
        <a:xfrm xmlns:a="http://schemas.openxmlformats.org/drawingml/2006/main">
          <a:off x="864073" y="1656167"/>
          <a:ext cx="432092" cy="2088232"/>
          <a:chOff x="864096" y="1656184"/>
          <a:chExt cx="432048" cy="2088232"/>
        </a:xfrm>
      </cdr:grpSpPr>
      <cdr:cxnSp macro="">
        <cdr:nvCxnSpPr>
          <cdr:cNvPr id="23" name="Connecteur droit 22"/>
          <cdr:cNvCxnSpPr/>
        </cdr:nvCxnSpPr>
        <cdr:spPr>
          <a:xfrm xmlns:a="http://schemas.openxmlformats.org/drawingml/2006/main" flipV="1">
            <a:off x="864096" y="1656184"/>
            <a:ext cx="432048" cy="1296144"/>
          </a:xfrm>
          <a:prstGeom xmlns:a="http://schemas.openxmlformats.org/drawingml/2006/main" prst="line">
            <a:avLst/>
          </a:prstGeom>
          <a:ln xmlns:a="http://schemas.openxmlformats.org/drawingml/2006/main" w="28575">
            <a:solidFill>
              <a:schemeClr val="tx1">
                <a:lumMod val="65000"/>
                <a:lumOff val="35000"/>
              </a:schemeClr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27" name="Connecteur droit 26"/>
          <cdr:cNvCxnSpPr/>
        </cdr:nvCxnSpPr>
        <cdr:spPr>
          <a:xfrm xmlns:a="http://schemas.openxmlformats.org/drawingml/2006/main" flipH="1" flipV="1">
            <a:off x="864096" y="2952328"/>
            <a:ext cx="432048" cy="792088"/>
          </a:xfrm>
          <a:prstGeom xmlns:a="http://schemas.openxmlformats.org/drawingml/2006/main" prst="line">
            <a:avLst/>
          </a:prstGeom>
          <a:ln xmlns:a="http://schemas.openxmlformats.org/drawingml/2006/main" w="28575">
            <a:solidFill>
              <a:schemeClr val="tx1">
                <a:lumMod val="65000"/>
                <a:lumOff val="35000"/>
              </a:schemeClr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0.33766</cdr:x>
      <cdr:y>0.21739</cdr:y>
    </cdr:from>
    <cdr:to>
      <cdr:x>1</cdr:x>
      <cdr:y>0.76539</cdr:y>
    </cdr:to>
    <cdr:grpSp>
      <cdr:nvGrpSpPr>
        <cdr:cNvPr id="52" name="Groupe 51"/>
        <cdr:cNvGrpSpPr/>
      </cdr:nvGrpSpPr>
      <cdr:grpSpPr>
        <a:xfrm xmlns:a="http://schemas.openxmlformats.org/drawingml/2006/main">
          <a:off x="1872195" y="1080113"/>
          <a:ext cx="3672421" cy="2722766"/>
          <a:chOff x="1872208" y="1080120"/>
          <a:chExt cx="3672408" cy="2722749"/>
        </a:xfrm>
      </cdr:grpSpPr>
      <cdr:sp macro="" textlink="">
        <cdr:nvSpPr>
          <cdr:cNvPr id="6" name="Ellipse 5"/>
          <cdr:cNvSpPr/>
        </cdr:nvSpPr>
        <cdr:spPr>
          <a:xfrm xmlns:a="http://schemas.openxmlformats.org/drawingml/2006/main">
            <a:off x="4176464" y="3600400"/>
            <a:ext cx="187962" cy="202469"/>
          </a:xfrm>
          <a:prstGeom xmlns:a="http://schemas.openxmlformats.org/drawingml/2006/main" prst="ellipse">
            <a:avLst/>
          </a:prstGeom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fr-FR"/>
          </a:p>
        </cdr:txBody>
      </cdr:sp>
      <cdr:cxnSp macro="">
        <cdr:nvCxnSpPr>
          <cdr:cNvPr id="4" name="Connecteur droit 3"/>
          <cdr:cNvCxnSpPr/>
        </cdr:nvCxnSpPr>
        <cdr:spPr>
          <a:xfrm xmlns:a="http://schemas.openxmlformats.org/drawingml/2006/main" flipH="1" flipV="1">
            <a:off x="3672408" y="1080120"/>
            <a:ext cx="576064" cy="2520280"/>
          </a:xfrm>
          <a:prstGeom xmlns:a="http://schemas.openxmlformats.org/drawingml/2006/main" prst="line">
            <a:avLst/>
          </a:prstGeom>
          <a:ln xmlns:a="http://schemas.openxmlformats.org/drawingml/2006/main" w="28575">
            <a:solidFill>
              <a:schemeClr val="tx1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8" name="Connecteur droit 7"/>
          <cdr:cNvCxnSpPr/>
        </cdr:nvCxnSpPr>
        <cdr:spPr>
          <a:xfrm xmlns:a="http://schemas.openxmlformats.org/drawingml/2006/main" flipH="1" flipV="1">
            <a:off x="2376264" y="1224136"/>
            <a:ext cx="648072" cy="2016224"/>
          </a:xfrm>
          <a:prstGeom xmlns:a="http://schemas.openxmlformats.org/drawingml/2006/main" prst="line">
            <a:avLst/>
          </a:prstGeom>
          <a:ln xmlns:a="http://schemas.openxmlformats.org/drawingml/2006/main" w="28575">
            <a:solidFill>
              <a:schemeClr val="tx1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9" name="Connecteur droit 8"/>
          <cdr:cNvCxnSpPr/>
        </cdr:nvCxnSpPr>
        <cdr:spPr>
          <a:xfrm xmlns:a="http://schemas.openxmlformats.org/drawingml/2006/main" flipV="1">
            <a:off x="3024336" y="1080120"/>
            <a:ext cx="648072" cy="2088232"/>
          </a:xfrm>
          <a:prstGeom xmlns:a="http://schemas.openxmlformats.org/drawingml/2006/main" prst="line">
            <a:avLst/>
          </a:prstGeom>
          <a:ln xmlns:a="http://schemas.openxmlformats.org/drawingml/2006/main" w="28575">
            <a:solidFill>
              <a:schemeClr val="tx1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2" name="Connecteur droit 11"/>
          <cdr:cNvCxnSpPr/>
        </cdr:nvCxnSpPr>
        <cdr:spPr>
          <a:xfrm xmlns:a="http://schemas.openxmlformats.org/drawingml/2006/main" flipV="1">
            <a:off x="1872208" y="1224136"/>
            <a:ext cx="504056" cy="1728192"/>
          </a:xfrm>
          <a:prstGeom xmlns:a="http://schemas.openxmlformats.org/drawingml/2006/main" prst="line">
            <a:avLst/>
          </a:prstGeom>
          <a:ln xmlns:a="http://schemas.openxmlformats.org/drawingml/2006/main" w="28575">
            <a:solidFill>
              <a:schemeClr val="tx1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30" name="ZoneTexte 74"/>
          <cdr:cNvSpPr txBox="1"/>
        </cdr:nvSpPr>
        <cdr:spPr>
          <a:xfrm xmlns:a="http://schemas.openxmlformats.org/drawingml/2006/main">
            <a:off x="4054445" y="2128590"/>
            <a:ext cx="1490171" cy="386516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/>
          </a:solidFill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fr-FR" sz="900" dirty="0" smtClean="0"/>
              <a:t>Dans le sens du débit: pente=</a:t>
            </a:r>
            <a:r>
              <a:rPr lang="fr-FR" sz="900" b="1" dirty="0"/>
              <a:t> </a:t>
            </a:r>
            <a:r>
              <a:rPr lang="fr-FR" sz="900" b="1" i="0">
                <a:latin typeface="Cambria Math"/>
              </a:rPr>
              <a:t>−𝒂⁄(𝒈.𝑺)</a:t>
            </a:r>
            <a:endParaRPr lang="fr-FR" sz="900" dirty="0"/>
          </a:p>
        </cdr:txBody>
      </cdr:sp>
      <cdr:sp macro="" textlink="">
        <cdr:nvSpPr>
          <cdr:cNvPr id="31" name="ZoneTexte 101"/>
          <cdr:cNvSpPr txBox="1"/>
        </cdr:nvSpPr>
        <cdr:spPr>
          <a:xfrm xmlns:a="http://schemas.openxmlformats.org/drawingml/2006/main">
            <a:off x="4104455" y="1433406"/>
            <a:ext cx="1440160" cy="369330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/>
          </a:solidFill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fr-FR" sz="900" dirty="0" smtClean="0"/>
              <a:t>Dans le sens inverse du débit: pente=</a:t>
            </a:r>
            <a:r>
              <a:rPr lang="fr-FR" sz="900" b="1" dirty="0"/>
              <a:t> </a:t>
            </a:r>
            <a:r>
              <a:rPr lang="fr-FR" sz="900" b="1" i="0">
                <a:latin typeface="Cambria Math"/>
              </a:rPr>
              <a:t>𝒂⁄(𝒈.𝑺)</a:t>
            </a:r>
            <a:endParaRPr lang="fr-FR" sz="900" dirty="0"/>
          </a:p>
        </cdr:txBody>
      </cdr:sp>
      <cdr:cxnSp macro="">
        <cdr:nvCxnSpPr>
          <cdr:cNvPr id="33" name="Connecteur droit avec flèche 32"/>
          <cdr:cNvCxnSpPr>
            <a:stCxn xmlns:a="http://schemas.openxmlformats.org/drawingml/2006/main" id="31" idx="1"/>
          </cdr:cNvCxnSpPr>
        </cdr:nvCxnSpPr>
        <cdr:spPr>
          <a:xfrm xmlns:a="http://schemas.openxmlformats.org/drawingml/2006/main" flipH="1">
            <a:off x="3456385" y="1618071"/>
            <a:ext cx="648070" cy="254137"/>
          </a:xfrm>
          <a:prstGeom xmlns:a="http://schemas.openxmlformats.org/drawingml/2006/main" prst="straightConnector1">
            <a:avLst/>
          </a:prstGeom>
          <a:ln xmlns:a="http://schemas.openxmlformats.org/drawingml/2006/main">
            <a:tailEnd type="arrow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35" name="Connecteur droit avec flèche 34"/>
          <cdr:cNvCxnSpPr/>
        </cdr:nvCxnSpPr>
        <cdr:spPr>
          <a:xfrm xmlns:a="http://schemas.openxmlformats.org/drawingml/2006/main" flipH="1">
            <a:off x="3960440" y="2227074"/>
            <a:ext cx="72008" cy="5174"/>
          </a:xfrm>
          <a:prstGeom xmlns:a="http://schemas.openxmlformats.org/drawingml/2006/main" prst="straightConnector1">
            <a:avLst/>
          </a:prstGeom>
          <a:ln xmlns:a="http://schemas.openxmlformats.org/drawingml/2006/main">
            <a:tailEnd type="arrow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0.71429</cdr:x>
      <cdr:y>0.7776</cdr:y>
    </cdr:from>
    <cdr:to>
      <cdr:x>0.81818</cdr:x>
      <cdr:y>0.83335</cdr:y>
    </cdr:to>
    <cdr:sp macro="" textlink="">
      <cdr:nvSpPr>
        <cdr:cNvPr id="38" name="ZoneTexte 52"/>
        <cdr:cNvSpPr txBox="1"/>
      </cdr:nvSpPr>
      <cdr:spPr>
        <a:xfrm xmlns:a="http://schemas.openxmlformats.org/drawingml/2006/main">
          <a:off x="3960440" y="3863535"/>
          <a:ext cx="576064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b="1" dirty="0" smtClean="0"/>
            <a:t>H0,q0</a:t>
          </a:r>
          <a:endParaRPr lang="fr-FR" sz="1200" b="1" dirty="0"/>
        </a:p>
      </cdr:txBody>
    </cdr:sp>
  </cdr:relSizeAnchor>
  <cdr:relSizeAnchor xmlns:cdr="http://schemas.openxmlformats.org/drawingml/2006/chartDrawing">
    <cdr:from>
      <cdr:x>0.62338</cdr:x>
      <cdr:y>0.14493</cdr:y>
    </cdr:from>
    <cdr:to>
      <cdr:x>0.72727</cdr:x>
      <cdr:y>0.18841</cdr:y>
    </cdr:to>
    <cdr:sp macro="" textlink="">
      <cdr:nvSpPr>
        <cdr:cNvPr id="44" name="ZoneTexte 43"/>
        <cdr:cNvSpPr txBox="1"/>
      </cdr:nvSpPr>
      <cdr:spPr>
        <a:xfrm xmlns:a="http://schemas.openxmlformats.org/drawingml/2006/main">
          <a:off x="3456384" y="720080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 b="1" dirty="0" smtClean="0"/>
            <a:t>H1,q1</a:t>
          </a:r>
        </a:p>
      </cdr:txBody>
    </cdr:sp>
  </cdr:relSizeAnchor>
  <cdr:relSizeAnchor xmlns:cdr="http://schemas.openxmlformats.org/drawingml/2006/chartDrawing">
    <cdr:from>
      <cdr:x>0.38961</cdr:x>
      <cdr:y>0.17391</cdr:y>
    </cdr:from>
    <cdr:to>
      <cdr:x>0.49351</cdr:x>
      <cdr:y>0.21739</cdr:y>
    </cdr:to>
    <cdr:sp macro="" textlink="">
      <cdr:nvSpPr>
        <cdr:cNvPr id="45" name="ZoneTexte 1"/>
        <cdr:cNvSpPr txBox="1"/>
      </cdr:nvSpPr>
      <cdr:spPr>
        <a:xfrm xmlns:a="http://schemas.openxmlformats.org/drawingml/2006/main">
          <a:off x="2160240" y="864096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b="1" dirty="0" smtClean="0"/>
            <a:t>H3,q3</a:t>
          </a:r>
        </a:p>
      </cdr:txBody>
    </cdr:sp>
  </cdr:relSizeAnchor>
  <cdr:relSizeAnchor xmlns:cdr="http://schemas.openxmlformats.org/drawingml/2006/chartDrawing">
    <cdr:from>
      <cdr:x>0.49351</cdr:x>
      <cdr:y>0.68116</cdr:y>
    </cdr:from>
    <cdr:to>
      <cdr:x>0.5974</cdr:x>
      <cdr:y>0.72464</cdr:y>
    </cdr:to>
    <cdr:sp macro="" textlink="">
      <cdr:nvSpPr>
        <cdr:cNvPr id="46" name="ZoneTexte 1"/>
        <cdr:cNvSpPr txBox="1"/>
      </cdr:nvSpPr>
      <cdr:spPr>
        <a:xfrm xmlns:a="http://schemas.openxmlformats.org/drawingml/2006/main">
          <a:off x="2736304" y="3384376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b="1" dirty="0" smtClean="0"/>
            <a:t>H2,q2</a:t>
          </a:r>
        </a:p>
      </cdr:txBody>
    </cdr:sp>
  </cdr:relSizeAnchor>
  <cdr:relSizeAnchor xmlns:cdr="http://schemas.openxmlformats.org/drawingml/2006/chartDrawing">
    <cdr:from>
      <cdr:x>0.2987</cdr:x>
      <cdr:y>0.6087</cdr:y>
    </cdr:from>
    <cdr:to>
      <cdr:x>0.4026</cdr:x>
      <cdr:y>0.65217</cdr:y>
    </cdr:to>
    <cdr:sp macro="" textlink="">
      <cdr:nvSpPr>
        <cdr:cNvPr id="47" name="ZoneTexte 1"/>
        <cdr:cNvSpPr txBox="1"/>
      </cdr:nvSpPr>
      <cdr:spPr>
        <a:xfrm xmlns:a="http://schemas.openxmlformats.org/drawingml/2006/main">
          <a:off x="1656184" y="3024336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b="1" dirty="0" smtClean="0"/>
            <a:t>H4,q4</a:t>
          </a:r>
        </a:p>
      </cdr:txBody>
    </cdr:sp>
  </cdr:relSizeAnchor>
  <cdr:relSizeAnchor xmlns:cdr="http://schemas.openxmlformats.org/drawingml/2006/chartDrawing">
    <cdr:from>
      <cdr:x>0.09091</cdr:x>
      <cdr:y>0.52174</cdr:y>
    </cdr:from>
    <cdr:to>
      <cdr:x>0.19481</cdr:x>
      <cdr:y>0.56522</cdr:y>
    </cdr:to>
    <cdr:sp macro="" textlink="">
      <cdr:nvSpPr>
        <cdr:cNvPr id="48" name="ZoneTexte 1"/>
        <cdr:cNvSpPr txBox="1"/>
      </cdr:nvSpPr>
      <cdr:spPr>
        <a:xfrm xmlns:a="http://schemas.openxmlformats.org/drawingml/2006/main">
          <a:off x="504056" y="2592288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b="1" dirty="0" smtClean="0"/>
            <a:t>0,q6</a:t>
          </a:r>
        </a:p>
      </cdr:txBody>
    </cdr:sp>
  </cdr:relSizeAnchor>
  <cdr:relSizeAnchor xmlns:cdr="http://schemas.openxmlformats.org/drawingml/2006/chartDrawing">
    <cdr:from>
      <cdr:x>0.16883</cdr:x>
      <cdr:y>0.28986</cdr:y>
    </cdr:from>
    <cdr:to>
      <cdr:x>0.27273</cdr:x>
      <cdr:y>0.33333</cdr:y>
    </cdr:to>
    <cdr:sp macro="" textlink="">
      <cdr:nvSpPr>
        <cdr:cNvPr id="49" name="ZoneTexte 1"/>
        <cdr:cNvSpPr txBox="1"/>
      </cdr:nvSpPr>
      <cdr:spPr>
        <a:xfrm xmlns:a="http://schemas.openxmlformats.org/drawingml/2006/main">
          <a:off x="936104" y="1440160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b="1" dirty="0" smtClean="0"/>
            <a:t>H5,0</a:t>
          </a:r>
          <a:endParaRPr lang="fr-FR" sz="1100" b="1" dirty="0" smtClean="0"/>
        </a:p>
      </cdr:txBody>
    </cdr:sp>
  </cdr:relSizeAnchor>
  <cdr:relSizeAnchor xmlns:cdr="http://schemas.openxmlformats.org/drawingml/2006/chartDrawing">
    <cdr:from>
      <cdr:x>0.20779</cdr:x>
      <cdr:y>0.76199</cdr:y>
    </cdr:from>
    <cdr:to>
      <cdr:x>0.31169</cdr:x>
      <cdr:y>0.80547</cdr:y>
    </cdr:to>
    <cdr:sp macro="" textlink="">
      <cdr:nvSpPr>
        <cdr:cNvPr id="50" name="ZoneTexte 1"/>
        <cdr:cNvSpPr txBox="1"/>
      </cdr:nvSpPr>
      <cdr:spPr>
        <a:xfrm xmlns:a="http://schemas.openxmlformats.org/drawingml/2006/main">
          <a:off x="1152128" y="3786011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b="1" dirty="0" smtClean="0"/>
            <a:t>H7,0</a:t>
          </a:r>
          <a:endParaRPr lang="fr-FR" sz="1100" b="1" dirty="0" smtClean="0"/>
        </a:p>
      </cdr:txBody>
    </cdr:sp>
  </cdr:relSizeAnchor>
  <cdr:relSizeAnchor xmlns:cdr="http://schemas.openxmlformats.org/drawingml/2006/chartDrawing">
    <cdr:from>
      <cdr:x>0.78488</cdr:x>
      <cdr:y>0.67473</cdr:y>
    </cdr:from>
    <cdr:to>
      <cdr:x>0.87579</cdr:x>
      <cdr:y>0.74906</cdr:y>
    </cdr:to>
    <cdr:sp macro="" textlink="">
      <cdr:nvSpPr>
        <cdr:cNvPr id="51" name="ZoneTexte 72"/>
        <cdr:cNvSpPr txBox="1"/>
      </cdr:nvSpPr>
      <cdr:spPr>
        <a:xfrm xmlns:a="http://schemas.openxmlformats.org/drawingml/2006/main">
          <a:off x="4351881" y="3352422"/>
          <a:ext cx="504056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dirty="0" smtClean="0"/>
            <a:t>0R</a:t>
          </a:r>
          <a:endParaRPr lang="fr-FR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0.23377</cdr:x>
      <cdr:y>0.24638</cdr:y>
    </cdr:from>
    <cdr:to>
      <cdr:x>0.23377</cdr:x>
      <cdr:y>0.79109</cdr:y>
    </cdr:to>
    <cdr:cxnSp macro="">
      <cdr:nvCxnSpPr>
        <cdr:cNvPr id="3" name="Connecteur droit 2"/>
        <cdr:cNvCxnSpPr/>
      </cdr:nvCxnSpPr>
      <cdr:spPr>
        <a:xfrm xmlns:a="http://schemas.openxmlformats.org/drawingml/2006/main">
          <a:off x="1296144" y="1224136"/>
          <a:ext cx="0" cy="2706419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B0F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0.23377</cdr:x>
      <cdr:y>0.33333</cdr:y>
    </cdr:from>
    <cdr:to>
      <cdr:x>0.33766</cdr:x>
      <cdr:y>0.5942</cdr:y>
    </cdr:to>
    <cdr:cxnSp macro="">
      <cdr:nvCxnSpPr>
        <cdr:cNvPr id="21" name="Connecteur droit 20"/>
        <cdr:cNvCxnSpPr/>
      </cdr:nvCxnSpPr>
      <cdr:spPr>
        <a:xfrm xmlns:a="http://schemas.openxmlformats.org/drawingml/2006/main" flipH="1" flipV="1">
          <a:off x="1296144" y="1656184"/>
          <a:ext cx="576064" cy="1296144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0.15584</cdr:x>
      <cdr:y>0.33333</cdr:y>
    </cdr:from>
    <cdr:to>
      <cdr:x>0.23377</cdr:x>
      <cdr:y>0.75362</cdr:y>
    </cdr:to>
    <cdr:grpSp>
      <cdr:nvGrpSpPr>
        <cdr:cNvPr id="53" name="Groupe 52"/>
        <cdr:cNvGrpSpPr/>
      </cdr:nvGrpSpPr>
      <cdr:grpSpPr>
        <a:xfrm xmlns:a="http://schemas.openxmlformats.org/drawingml/2006/main">
          <a:off x="657960" y="1237674"/>
          <a:ext cx="329022" cy="1560561"/>
          <a:chOff x="864096" y="1656184"/>
          <a:chExt cx="432048" cy="2088232"/>
        </a:xfrm>
      </cdr:grpSpPr>
      <cdr:cxnSp macro="">
        <cdr:nvCxnSpPr>
          <cdr:cNvPr id="23" name="Connecteur droit 22"/>
          <cdr:cNvCxnSpPr/>
        </cdr:nvCxnSpPr>
        <cdr:spPr>
          <a:xfrm xmlns:a="http://schemas.openxmlformats.org/drawingml/2006/main" flipV="1">
            <a:off x="864096" y="1656184"/>
            <a:ext cx="432048" cy="1296144"/>
          </a:xfrm>
          <a:prstGeom xmlns:a="http://schemas.openxmlformats.org/drawingml/2006/main" prst="line">
            <a:avLst/>
          </a:prstGeom>
          <a:ln xmlns:a="http://schemas.openxmlformats.org/drawingml/2006/main" w="28575">
            <a:solidFill>
              <a:schemeClr val="tx1">
                <a:lumMod val="65000"/>
                <a:lumOff val="35000"/>
              </a:schemeClr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27" name="Connecteur droit 26"/>
          <cdr:cNvCxnSpPr/>
        </cdr:nvCxnSpPr>
        <cdr:spPr>
          <a:xfrm xmlns:a="http://schemas.openxmlformats.org/drawingml/2006/main" flipH="1" flipV="1">
            <a:off x="864096" y="2952328"/>
            <a:ext cx="432048" cy="792088"/>
          </a:xfrm>
          <a:prstGeom xmlns:a="http://schemas.openxmlformats.org/drawingml/2006/main" prst="line">
            <a:avLst/>
          </a:prstGeom>
          <a:ln xmlns:a="http://schemas.openxmlformats.org/drawingml/2006/main" w="28575">
            <a:solidFill>
              <a:schemeClr val="tx1">
                <a:lumMod val="65000"/>
                <a:lumOff val="35000"/>
              </a:schemeClr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0.33766</cdr:x>
      <cdr:y>0.21739</cdr:y>
    </cdr:from>
    <cdr:to>
      <cdr:x>1</cdr:x>
      <cdr:y>0.76539</cdr:y>
    </cdr:to>
    <cdr:grpSp>
      <cdr:nvGrpSpPr>
        <cdr:cNvPr id="52" name="Groupe 51"/>
        <cdr:cNvGrpSpPr/>
      </cdr:nvGrpSpPr>
      <cdr:grpSpPr>
        <a:xfrm xmlns:a="http://schemas.openxmlformats.org/drawingml/2006/main">
          <a:off x="1425607" y="807182"/>
          <a:ext cx="2796413" cy="2034755"/>
          <a:chOff x="1872208" y="1080120"/>
          <a:chExt cx="3672408" cy="2722749"/>
        </a:xfrm>
      </cdr:grpSpPr>
      <cdr:sp macro="" textlink="">
        <cdr:nvSpPr>
          <cdr:cNvPr id="6" name="Ellipse 5"/>
          <cdr:cNvSpPr/>
        </cdr:nvSpPr>
        <cdr:spPr>
          <a:xfrm xmlns:a="http://schemas.openxmlformats.org/drawingml/2006/main">
            <a:off x="4176464" y="3600400"/>
            <a:ext cx="187962" cy="202469"/>
          </a:xfrm>
          <a:prstGeom xmlns:a="http://schemas.openxmlformats.org/drawingml/2006/main" prst="ellipse">
            <a:avLst/>
          </a:prstGeom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fr-FR"/>
          </a:p>
        </cdr:txBody>
      </cdr:sp>
      <cdr:cxnSp macro="">
        <cdr:nvCxnSpPr>
          <cdr:cNvPr id="4" name="Connecteur droit 3"/>
          <cdr:cNvCxnSpPr/>
        </cdr:nvCxnSpPr>
        <cdr:spPr>
          <a:xfrm xmlns:a="http://schemas.openxmlformats.org/drawingml/2006/main" flipH="1" flipV="1">
            <a:off x="3672408" y="1080120"/>
            <a:ext cx="576064" cy="2520280"/>
          </a:xfrm>
          <a:prstGeom xmlns:a="http://schemas.openxmlformats.org/drawingml/2006/main" prst="line">
            <a:avLst/>
          </a:prstGeom>
          <a:ln xmlns:a="http://schemas.openxmlformats.org/drawingml/2006/main" w="28575">
            <a:solidFill>
              <a:schemeClr val="tx1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8" name="Connecteur droit 7"/>
          <cdr:cNvCxnSpPr/>
        </cdr:nvCxnSpPr>
        <cdr:spPr>
          <a:xfrm xmlns:a="http://schemas.openxmlformats.org/drawingml/2006/main" flipH="1" flipV="1">
            <a:off x="2376264" y="1224136"/>
            <a:ext cx="648072" cy="2016224"/>
          </a:xfrm>
          <a:prstGeom xmlns:a="http://schemas.openxmlformats.org/drawingml/2006/main" prst="line">
            <a:avLst/>
          </a:prstGeom>
          <a:ln xmlns:a="http://schemas.openxmlformats.org/drawingml/2006/main" w="28575">
            <a:solidFill>
              <a:schemeClr val="tx1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9" name="Connecteur droit 8"/>
          <cdr:cNvCxnSpPr/>
        </cdr:nvCxnSpPr>
        <cdr:spPr>
          <a:xfrm xmlns:a="http://schemas.openxmlformats.org/drawingml/2006/main" flipV="1">
            <a:off x="3024336" y="1080120"/>
            <a:ext cx="648072" cy="2088232"/>
          </a:xfrm>
          <a:prstGeom xmlns:a="http://schemas.openxmlformats.org/drawingml/2006/main" prst="line">
            <a:avLst/>
          </a:prstGeom>
          <a:ln xmlns:a="http://schemas.openxmlformats.org/drawingml/2006/main" w="28575">
            <a:solidFill>
              <a:schemeClr val="tx1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2" name="Connecteur droit 11"/>
          <cdr:cNvCxnSpPr/>
        </cdr:nvCxnSpPr>
        <cdr:spPr>
          <a:xfrm xmlns:a="http://schemas.openxmlformats.org/drawingml/2006/main" flipV="1">
            <a:off x="1872208" y="1224136"/>
            <a:ext cx="504056" cy="1728192"/>
          </a:xfrm>
          <a:prstGeom xmlns:a="http://schemas.openxmlformats.org/drawingml/2006/main" prst="line">
            <a:avLst/>
          </a:prstGeom>
          <a:ln xmlns:a="http://schemas.openxmlformats.org/drawingml/2006/main" w="28575">
            <a:solidFill>
              <a:schemeClr val="tx1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30" name="ZoneTexte 74"/>
          <cdr:cNvSpPr txBox="1"/>
        </cdr:nvSpPr>
        <cdr:spPr>
          <a:xfrm xmlns:a="http://schemas.openxmlformats.org/drawingml/2006/main">
            <a:off x="4054445" y="2128590"/>
            <a:ext cx="1490171" cy="386516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/>
          </a:solidFill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fr-FR" sz="900" dirty="0" smtClean="0"/>
              <a:t>Dans le sens du débit: pente=</a:t>
            </a:r>
            <a:r>
              <a:rPr lang="fr-FR" sz="900" b="1" dirty="0"/>
              <a:t> </a:t>
            </a:r>
            <a:r>
              <a:rPr lang="fr-FR" sz="900" b="1" i="0">
                <a:latin typeface="Cambria Math"/>
              </a:rPr>
              <a:t>−𝒂⁄(𝒈.𝑺)</a:t>
            </a:r>
            <a:endParaRPr lang="fr-FR" sz="900" dirty="0"/>
          </a:p>
        </cdr:txBody>
      </cdr:sp>
      <cdr:sp macro="" textlink="">
        <cdr:nvSpPr>
          <cdr:cNvPr id="31" name="ZoneTexte 101"/>
          <cdr:cNvSpPr txBox="1"/>
        </cdr:nvSpPr>
        <cdr:spPr>
          <a:xfrm xmlns:a="http://schemas.openxmlformats.org/drawingml/2006/main">
            <a:off x="4104455" y="1433406"/>
            <a:ext cx="1440160" cy="369330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/>
          </a:solidFill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fr-FR" sz="900" dirty="0" smtClean="0"/>
              <a:t>Dans le sens inverse du débit: pente=</a:t>
            </a:r>
            <a:r>
              <a:rPr lang="fr-FR" sz="900" b="1" dirty="0"/>
              <a:t> </a:t>
            </a:r>
            <a:r>
              <a:rPr lang="fr-FR" sz="900" b="1" i="0" dirty="0">
                <a:latin typeface="Cambria Math"/>
              </a:rPr>
              <a:t>𝒂⁄(𝒈.𝑺)</a:t>
            </a:r>
            <a:endParaRPr lang="fr-FR" sz="900" dirty="0"/>
          </a:p>
        </cdr:txBody>
      </cdr:sp>
      <cdr:cxnSp macro="">
        <cdr:nvCxnSpPr>
          <cdr:cNvPr id="33" name="Connecteur droit avec flèche 32"/>
          <cdr:cNvCxnSpPr>
            <a:stCxn xmlns:a="http://schemas.openxmlformats.org/drawingml/2006/main" id="31" idx="1"/>
          </cdr:cNvCxnSpPr>
        </cdr:nvCxnSpPr>
        <cdr:spPr>
          <a:xfrm xmlns:a="http://schemas.openxmlformats.org/drawingml/2006/main" flipH="1">
            <a:off x="3456385" y="1618071"/>
            <a:ext cx="648070" cy="254137"/>
          </a:xfrm>
          <a:prstGeom xmlns:a="http://schemas.openxmlformats.org/drawingml/2006/main" prst="straightConnector1">
            <a:avLst/>
          </a:prstGeom>
          <a:ln xmlns:a="http://schemas.openxmlformats.org/drawingml/2006/main">
            <a:tailEnd type="arrow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35" name="Connecteur droit avec flèche 34"/>
          <cdr:cNvCxnSpPr/>
        </cdr:nvCxnSpPr>
        <cdr:spPr>
          <a:xfrm xmlns:a="http://schemas.openxmlformats.org/drawingml/2006/main" flipH="1">
            <a:off x="3960440" y="2227074"/>
            <a:ext cx="72008" cy="5174"/>
          </a:xfrm>
          <a:prstGeom xmlns:a="http://schemas.openxmlformats.org/drawingml/2006/main" prst="straightConnector1">
            <a:avLst/>
          </a:prstGeom>
          <a:ln xmlns:a="http://schemas.openxmlformats.org/drawingml/2006/main">
            <a:tailEnd type="arrow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0.71429</cdr:x>
      <cdr:y>0.7776</cdr:y>
    </cdr:from>
    <cdr:to>
      <cdr:x>0.81818</cdr:x>
      <cdr:y>0.83335</cdr:y>
    </cdr:to>
    <cdr:sp macro="" textlink="">
      <cdr:nvSpPr>
        <cdr:cNvPr id="38" name="ZoneTexte 52"/>
        <cdr:cNvSpPr txBox="1"/>
      </cdr:nvSpPr>
      <cdr:spPr>
        <a:xfrm xmlns:a="http://schemas.openxmlformats.org/drawingml/2006/main">
          <a:off x="3960440" y="3863535"/>
          <a:ext cx="576064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b="1" dirty="0" smtClean="0"/>
            <a:t>H0,q0</a:t>
          </a:r>
          <a:endParaRPr lang="fr-FR" sz="1200" b="1" dirty="0"/>
        </a:p>
      </cdr:txBody>
    </cdr:sp>
  </cdr:relSizeAnchor>
  <cdr:relSizeAnchor xmlns:cdr="http://schemas.openxmlformats.org/drawingml/2006/chartDrawing">
    <cdr:from>
      <cdr:x>0.62338</cdr:x>
      <cdr:y>0.14493</cdr:y>
    </cdr:from>
    <cdr:to>
      <cdr:x>0.72727</cdr:x>
      <cdr:y>0.18841</cdr:y>
    </cdr:to>
    <cdr:sp macro="" textlink="">
      <cdr:nvSpPr>
        <cdr:cNvPr id="44" name="ZoneTexte 43"/>
        <cdr:cNvSpPr txBox="1"/>
      </cdr:nvSpPr>
      <cdr:spPr>
        <a:xfrm xmlns:a="http://schemas.openxmlformats.org/drawingml/2006/main">
          <a:off x="3456384" y="720080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 b="1" dirty="0" smtClean="0"/>
            <a:t>H1,q1</a:t>
          </a:r>
        </a:p>
      </cdr:txBody>
    </cdr:sp>
  </cdr:relSizeAnchor>
  <cdr:relSizeAnchor xmlns:cdr="http://schemas.openxmlformats.org/drawingml/2006/chartDrawing">
    <cdr:from>
      <cdr:x>0.38961</cdr:x>
      <cdr:y>0.17391</cdr:y>
    </cdr:from>
    <cdr:to>
      <cdr:x>0.49351</cdr:x>
      <cdr:y>0.21739</cdr:y>
    </cdr:to>
    <cdr:sp macro="" textlink="">
      <cdr:nvSpPr>
        <cdr:cNvPr id="45" name="ZoneTexte 1"/>
        <cdr:cNvSpPr txBox="1"/>
      </cdr:nvSpPr>
      <cdr:spPr>
        <a:xfrm xmlns:a="http://schemas.openxmlformats.org/drawingml/2006/main">
          <a:off x="2160240" y="864096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b="1" dirty="0" smtClean="0"/>
            <a:t>H3,q3</a:t>
          </a:r>
        </a:p>
      </cdr:txBody>
    </cdr:sp>
  </cdr:relSizeAnchor>
  <cdr:relSizeAnchor xmlns:cdr="http://schemas.openxmlformats.org/drawingml/2006/chartDrawing">
    <cdr:from>
      <cdr:x>0.49351</cdr:x>
      <cdr:y>0.68116</cdr:y>
    </cdr:from>
    <cdr:to>
      <cdr:x>0.5974</cdr:x>
      <cdr:y>0.72464</cdr:y>
    </cdr:to>
    <cdr:sp macro="" textlink="">
      <cdr:nvSpPr>
        <cdr:cNvPr id="46" name="ZoneTexte 1"/>
        <cdr:cNvSpPr txBox="1"/>
      </cdr:nvSpPr>
      <cdr:spPr>
        <a:xfrm xmlns:a="http://schemas.openxmlformats.org/drawingml/2006/main">
          <a:off x="2736304" y="3384376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b="1" dirty="0" smtClean="0"/>
            <a:t>H2,q2</a:t>
          </a:r>
        </a:p>
      </cdr:txBody>
    </cdr:sp>
  </cdr:relSizeAnchor>
  <cdr:relSizeAnchor xmlns:cdr="http://schemas.openxmlformats.org/drawingml/2006/chartDrawing">
    <cdr:from>
      <cdr:x>0.2987</cdr:x>
      <cdr:y>0.6087</cdr:y>
    </cdr:from>
    <cdr:to>
      <cdr:x>0.4026</cdr:x>
      <cdr:y>0.65217</cdr:y>
    </cdr:to>
    <cdr:sp macro="" textlink="">
      <cdr:nvSpPr>
        <cdr:cNvPr id="47" name="ZoneTexte 1"/>
        <cdr:cNvSpPr txBox="1"/>
      </cdr:nvSpPr>
      <cdr:spPr>
        <a:xfrm xmlns:a="http://schemas.openxmlformats.org/drawingml/2006/main">
          <a:off x="1656184" y="3024336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b="1" dirty="0" smtClean="0"/>
            <a:t>H4,q4</a:t>
          </a:r>
        </a:p>
      </cdr:txBody>
    </cdr:sp>
  </cdr:relSizeAnchor>
  <cdr:relSizeAnchor xmlns:cdr="http://schemas.openxmlformats.org/drawingml/2006/chartDrawing">
    <cdr:from>
      <cdr:x>0.09091</cdr:x>
      <cdr:y>0.52174</cdr:y>
    </cdr:from>
    <cdr:to>
      <cdr:x>0.19481</cdr:x>
      <cdr:y>0.56522</cdr:y>
    </cdr:to>
    <cdr:sp macro="" textlink="">
      <cdr:nvSpPr>
        <cdr:cNvPr id="48" name="ZoneTexte 1"/>
        <cdr:cNvSpPr txBox="1"/>
      </cdr:nvSpPr>
      <cdr:spPr>
        <a:xfrm xmlns:a="http://schemas.openxmlformats.org/drawingml/2006/main">
          <a:off x="504056" y="2592288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b="1" dirty="0" smtClean="0"/>
            <a:t>0,q6</a:t>
          </a:r>
        </a:p>
      </cdr:txBody>
    </cdr:sp>
  </cdr:relSizeAnchor>
  <cdr:relSizeAnchor xmlns:cdr="http://schemas.openxmlformats.org/drawingml/2006/chartDrawing">
    <cdr:from>
      <cdr:x>0.16883</cdr:x>
      <cdr:y>0.28986</cdr:y>
    </cdr:from>
    <cdr:to>
      <cdr:x>0.27273</cdr:x>
      <cdr:y>0.33333</cdr:y>
    </cdr:to>
    <cdr:sp macro="" textlink="">
      <cdr:nvSpPr>
        <cdr:cNvPr id="49" name="ZoneTexte 1"/>
        <cdr:cNvSpPr txBox="1"/>
      </cdr:nvSpPr>
      <cdr:spPr>
        <a:xfrm xmlns:a="http://schemas.openxmlformats.org/drawingml/2006/main">
          <a:off x="936104" y="1440160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b="1" dirty="0" smtClean="0"/>
            <a:t>H5,0</a:t>
          </a:r>
          <a:endParaRPr lang="fr-FR" sz="1100" b="1" dirty="0" smtClean="0"/>
        </a:p>
      </cdr:txBody>
    </cdr:sp>
  </cdr:relSizeAnchor>
  <cdr:relSizeAnchor xmlns:cdr="http://schemas.openxmlformats.org/drawingml/2006/chartDrawing">
    <cdr:from>
      <cdr:x>0.20779</cdr:x>
      <cdr:y>0.76199</cdr:y>
    </cdr:from>
    <cdr:to>
      <cdr:x>0.31169</cdr:x>
      <cdr:y>0.80547</cdr:y>
    </cdr:to>
    <cdr:sp macro="" textlink="">
      <cdr:nvSpPr>
        <cdr:cNvPr id="50" name="ZoneTexte 1"/>
        <cdr:cNvSpPr txBox="1"/>
      </cdr:nvSpPr>
      <cdr:spPr>
        <a:xfrm xmlns:a="http://schemas.openxmlformats.org/drawingml/2006/main">
          <a:off x="1152128" y="3786011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b="1" dirty="0" smtClean="0"/>
            <a:t>H7,0</a:t>
          </a:r>
          <a:endParaRPr lang="fr-FR" sz="1100" b="1" dirty="0" smtClean="0"/>
        </a:p>
      </cdr:txBody>
    </cdr:sp>
  </cdr:relSizeAnchor>
  <cdr:relSizeAnchor xmlns:cdr="http://schemas.openxmlformats.org/drawingml/2006/chartDrawing">
    <cdr:from>
      <cdr:x>0.78488</cdr:x>
      <cdr:y>0.67473</cdr:y>
    </cdr:from>
    <cdr:to>
      <cdr:x>0.87579</cdr:x>
      <cdr:y>0.74906</cdr:y>
    </cdr:to>
    <cdr:sp macro="" textlink="">
      <cdr:nvSpPr>
        <cdr:cNvPr id="51" name="ZoneTexte 72"/>
        <cdr:cNvSpPr txBox="1"/>
      </cdr:nvSpPr>
      <cdr:spPr>
        <a:xfrm xmlns:a="http://schemas.openxmlformats.org/drawingml/2006/main">
          <a:off x="4351881" y="3352422"/>
          <a:ext cx="504056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/>
            <a:t>0R</a:t>
          </a:r>
          <a:endParaRPr lang="fr-FR" sz="12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0.23377</cdr:x>
      <cdr:y>0.24638</cdr:y>
    </cdr:from>
    <cdr:to>
      <cdr:x>0.23377</cdr:x>
      <cdr:y>0.79109</cdr:y>
    </cdr:to>
    <cdr:cxnSp macro="">
      <cdr:nvCxnSpPr>
        <cdr:cNvPr id="3" name="Connecteur droit 2"/>
        <cdr:cNvCxnSpPr/>
      </cdr:nvCxnSpPr>
      <cdr:spPr>
        <a:xfrm xmlns:a="http://schemas.openxmlformats.org/drawingml/2006/main">
          <a:off x="1296144" y="1224136"/>
          <a:ext cx="0" cy="2706419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B0F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0.23377</cdr:x>
      <cdr:y>0.33333</cdr:y>
    </cdr:from>
    <cdr:to>
      <cdr:x>0.33766</cdr:x>
      <cdr:y>0.5942</cdr:y>
    </cdr:to>
    <cdr:cxnSp macro="">
      <cdr:nvCxnSpPr>
        <cdr:cNvPr id="21" name="Connecteur droit 20"/>
        <cdr:cNvCxnSpPr/>
      </cdr:nvCxnSpPr>
      <cdr:spPr>
        <a:xfrm xmlns:a="http://schemas.openxmlformats.org/drawingml/2006/main" flipH="1" flipV="1">
          <a:off x="1296144" y="1656184"/>
          <a:ext cx="576064" cy="1296144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0.15584</cdr:x>
      <cdr:y>0.33333</cdr:y>
    </cdr:from>
    <cdr:to>
      <cdr:x>0.23377</cdr:x>
      <cdr:y>0.75362</cdr:y>
    </cdr:to>
    <cdr:grpSp>
      <cdr:nvGrpSpPr>
        <cdr:cNvPr id="53" name="Groupe 52"/>
        <cdr:cNvGrpSpPr/>
      </cdr:nvGrpSpPr>
      <cdr:grpSpPr>
        <a:xfrm xmlns:a="http://schemas.openxmlformats.org/drawingml/2006/main">
          <a:off x="657960" y="1237674"/>
          <a:ext cx="329022" cy="1560561"/>
          <a:chOff x="864096" y="1656184"/>
          <a:chExt cx="432048" cy="2088232"/>
        </a:xfrm>
      </cdr:grpSpPr>
      <cdr:cxnSp macro="">
        <cdr:nvCxnSpPr>
          <cdr:cNvPr id="23" name="Connecteur droit 22"/>
          <cdr:cNvCxnSpPr/>
        </cdr:nvCxnSpPr>
        <cdr:spPr>
          <a:xfrm xmlns:a="http://schemas.openxmlformats.org/drawingml/2006/main" flipV="1">
            <a:off x="864096" y="1656184"/>
            <a:ext cx="432048" cy="1296144"/>
          </a:xfrm>
          <a:prstGeom xmlns:a="http://schemas.openxmlformats.org/drawingml/2006/main" prst="line">
            <a:avLst/>
          </a:prstGeom>
          <a:ln xmlns:a="http://schemas.openxmlformats.org/drawingml/2006/main" w="28575">
            <a:solidFill>
              <a:schemeClr val="tx1">
                <a:lumMod val="65000"/>
                <a:lumOff val="35000"/>
              </a:schemeClr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27" name="Connecteur droit 26"/>
          <cdr:cNvCxnSpPr/>
        </cdr:nvCxnSpPr>
        <cdr:spPr>
          <a:xfrm xmlns:a="http://schemas.openxmlformats.org/drawingml/2006/main" flipH="1" flipV="1">
            <a:off x="864096" y="2952328"/>
            <a:ext cx="432048" cy="792088"/>
          </a:xfrm>
          <a:prstGeom xmlns:a="http://schemas.openxmlformats.org/drawingml/2006/main" prst="line">
            <a:avLst/>
          </a:prstGeom>
          <a:ln xmlns:a="http://schemas.openxmlformats.org/drawingml/2006/main" w="28575">
            <a:solidFill>
              <a:schemeClr val="tx1">
                <a:lumMod val="65000"/>
                <a:lumOff val="35000"/>
              </a:schemeClr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0.33766</cdr:x>
      <cdr:y>0.21739</cdr:y>
    </cdr:from>
    <cdr:to>
      <cdr:x>1</cdr:x>
      <cdr:y>0.76539</cdr:y>
    </cdr:to>
    <cdr:grpSp>
      <cdr:nvGrpSpPr>
        <cdr:cNvPr id="52" name="Groupe 51"/>
        <cdr:cNvGrpSpPr/>
      </cdr:nvGrpSpPr>
      <cdr:grpSpPr>
        <a:xfrm xmlns:a="http://schemas.openxmlformats.org/drawingml/2006/main">
          <a:off x="1425607" y="807182"/>
          <a:ext cx="2796413" cy="2034755"/>
          <a:chOff x="1872208" y="1080120"/>
          <a:chExt cx="3672408" cy="2722749"/>
        </a:xfrm>
      </cdr:grpSpPr>
      <cdr:sp macro="" textlink="">
        <cdr:nvSpPr>
          <cdr:cNvPr id="6" name="Ellipse 5"/>
          <cdr:cNvSpPr/>
        </cdr:nvSpPr>
        <cdr:spPr>
          <a:xfrm xmlns:a="http://schemas.openxmlformats.org/drawingml/2006/main">
            <a:off x="4176464" y="3600400"/>
            <a:ext cx="187962" cy="202469"/>
          </a:xfrm>
          <a:prstGeom xmlns:a="http://schemas.openxmlformats.org/drawingml/2006/main" prst="ellipse">
            <a:avLst/>
          </a:prstGeom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fr-FR"/>
          </a:p>
        </cdr:txBody>
      </cdr:sp>
      <cdr:cxnSp macro="">
        <cdr:nvCxnSpPr>
          <cdr:cNvPr id="4" name="Connecteur droit 3"/>
          <cdr:cNvCxnSpPr/>
        </cdr:nvCxnSpPr>
        <cdr:spPr>
          <a:xfrm xmlns:a="http://schemas.openxmlformats.org/drawingml/2006/main" flipH="1" flipV="1">
            <a:off x="3672408" y="1080120"/>
            <a:ext cx="576064" cy="2520280"/>
          </a:xfrm>
          <a:prstGeom xmlns:a="http://schemas.openxmlformats.org/drawingml/2006/main" prst="line">
            <a:avLst/>
          </a:prstGeom>
          <a:ln xmlns:a="http://schemas.openxmlformats.org/drawingml/2006/main" w="28575">
            <a:solidFill>
              <a:schemeClr val="tx1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8" name="Connecteur droit 7"/>
          <cdr:cNvCxnSpPr/>
        </cdr:nvCxnSpPr>
        <cdr:spPr>
          <a:xfrm xmlns:a="http://schemas.openxmlformats.org/drawingml/2006/main" flipH="1" flipV="1">
            <a:off x="2376264" y="1224136"/>
            <a:ext cx="648072" cy="2016224"/>
          </a:xfrm>
          <a:prstGeom xmlns:a="http://schemas.openxmlformats.org/drawingml/2006/main" prst="line">
            <a:avLst/>
          </a:prstGeom>
          <a:ln xmlns:a="http://schemas.openxmlformats.org/drawingml/2006/main" w="28575">
            <a:solidFill>
              <a:schemeClr val="tx1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9" name="Connecteur droit 8"/>
          <cdr:cNvCxnSpPr/>
        </cdr:nvCxnSpPr>
        <cdr:spPr>
          <a:xfrm xmlns:a="http://schemas.openxmlformats.org/drawingml/2006/main" flipV="1">
            <a:off x="3024336" y="1080120"/>
            <a:ext cx="648072" cy="2088232"/>
          </a:xfrm>
          <a:prstGeom xmlns:a="http://schemas.openxmlformats.org/drawingml/2006/main" prst="line">
            <a:avLst/>
          </a:prstGeom>
          <a:ln xmlns:a="http://schemas.openxmlformats.org/drawingml/2006/main" w="28575">
            <a:solidFill>
              <a:schemeClr val="tx1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2" name="Connecteur droit 11"/>
          <cdr:cNvCxnSpPr/>
        </cdr:nvCxnSpPr>
        <cdr:spPr>
          <a:xfrm xmlns:a="http://schemas.openxmlformats.org/drawingml/2006/main" flipV="1">
            <a:off x="1872208" y="1224136"/>
            <a:ext cx="504056" cy="1728192"/>
          </a:xfrm>
          <a:prstGeom xmlns:a="http://schemas.openxmlformats.org/drawingml/2006/main" prst="line">
            <a:avLst/>
          </a:prstGeom>
          <a:ln xmlns:a="http://schemas.openxmlformats.org/drawingml/2006/main" w="28575">
            <a:solidFill>
              <a:schemeClr val="tx1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30" name="ZoneTexte 74"/>
          <cdr:cNvSpPr txBox="1"/>
        </cdr:nvSpPr>
        <cdr:spPr>
          <a:xfrm xmlns:a="http://schemas.openxmlformats.org/drawingml/2006/main">
            <a:off x="4054445" y="2128590"/>
            <a:ext cx="1490171" cy="386516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/>
          </a:solidFill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fr-FR" sz="900" dirty="0" smtClean="0"/>
              <a:t>Dans le sens du débit: pente=</a:t>
            </a:r>
            <a:r>
              <a:rPr lang="fr-FR" sz="900" b="1" dirty="0"/>
              <a:t> </a:t>
            </a:r>
            <a:r>
              <a:rPr lang="fr-FR" sz="900" b="1" i="0">
                <a:latin typeface="Cambria Math"/>
              </a:rPr>
              <a:t>−𝒂⁄(𝒈.𝑺)</a:t>
            </a:r>
            <a:endParaRPr lang="fr-FR" sz="900" dirty="0"/>
          </a:p>
        </cdr:txBody>
      </cdr:sp>
      <cdr:sp macro="" textlink="">
        <cdr:nvSpPr>
          <cdr:cNvPr id="31" name="ZoneTexte 101"/>
          <cdr:cNvSpPr txBox="1"/>
        </cdr:nvSpPr>
        <cdr:spPr>
          <a:xfrm xmlns:a="http://schemas.openxmlformats.org/drawingml/2006/main">
            <a:off x="4104455" y="1433406"/>
            <a:ext cx="1440160" cy="369330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/>
          </a:solidFill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fr-FR" sz="900" dirty="0" smtClean="0"/>
              <a:t>Dans le sens inverse du débit: pente=</a:t>
            </a:r>
            <a:r>
              <a:rPr lang="fr-FR" sz="900" b="1" dirty="0"/>
              <a:t> </a:t>
            </a:r>
            <a:r>
              <a:rPr lang="fr-FR" sz="900" b="1" i="0" dirty="0">
                <a:latin typeface="Cambria Math"/>
              </a:rPr>
              <a:t>𝒂⁄(𝒈.𝑺)</a:t>
            </a:r>
            <a:endParaRPr lang="fr-FR" sz="900" dirty="0"/>
          </a:p>
        </cdr:txBody>
      </cdr:sp>
      <cdr:cxnSp macro="">
        <cdr:nvCxnSpPr>
          <cdr:cNvPr id="33" name="Connecteur droit avec flèche 32"/>
          <cdr:cNvCxnSpPr>
            <a:stCxn xmlns:a="http://schemas.openxmlformats.org/drawingml/2006/main" id="31" idx="1"/>
          </cdr:cNvCxnSpPr>
        </cdr:nvCxnSpPr>
        <cdr:spPr>
          <a:xfrm xmlns:a="http://schemas.openxmlformats.org/drawingml/2006/main" flipH="1">
            <a:off x="3456385" y="1618071"/>
            <a:ext cx="648070" cy="254137"/>
          </a:xfrm>
          <a:prstGeom xmlns:a="http://schemas.openxmlformats.org/drawingml/2006/main" prst="straightConnector1">
            <a:avLst/>
          </a:prstGeom>
          <a:ln xmlns:a="http://schemas.openxmlformats.org/drawingml/2006/main">
            <a:tailEnd type="arrow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35" name="Connecteur droit avec flèche 34"/>
          <cdr:cNvCxnSpPr/>
        </cdr:nvCxnSpPr>
        <cdr:spPr>
          <a:xfrm xmlns:a="http://schemas.openxmlformats.org/drawingml/2006/main" flipH="1">
            <a:off x="3960440" y="2227074"/>
            <a:ext cx="72008" cy="5174"/>
          </a:xfrm>
          <a:prstGeom xmlns:a="http://schemas.openxmlformats.org/drawingml/2006/main" prst="straightConnector1">
            <a:avLst/>
          </a:prstGeom>
          <a:ln xmlns:a="http://schemas.openxmlformats.org/drawingml/2006/main">
            <a:tailEnd type="arrow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0.71429</cdr:x>
      <cdr:y>0.7776</cdr:y>
    </cdr:from>
    <cdr:to>
      <cdr:x>0.81818</cdr:x>
      <cdr:y>0.83335</cdr:y>
    </cdr:to>
    <cdr:sp macro="" textlink="">
      <cdr:nvSpPr>
        <cdr:cNvPr id="38" name="ZoneTexte 52"/>
        <cdr:cNvSpPr txBox="1"/>
      </cdr:nvSpPr>
      <cdr:spPr>
        <a:xfrm xmlns:a="http://schemas.openxmlformats.org/drawingml/2006/main">
          <a:off x="3960440" y="3863535"/>
          <a:ext cx="576064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b="1" dirty="0" smtClean="0"/>
            <a:t>H0,q0</a:t>
          </a:r>
          <a:endParaRPr lang="fr-FR" sz="1200" b="1" dirty="0"/>
        </a:p>
      </cdr:txBody>
    </cdr:sp>
  </cdr:relSizeAnchor>
  <cdr:relSizeAnchor xmlns:cdr="http://schemas.openxmlformats.org/drawingml/2006/chartDrawing">
    <cdr:from>
      <cdr:x>0.62338</cdr:x>
      <cdr:y>0.14493</cdr:y>
    </cdr:from>
    <cdr:to>
      <cdr:x>0.72727</cdr:x>
      <cdr:y>0.18841</cdr:y>
    </cdr:to>
    <cdr:sp macro="" textlink="">
      <cdr:nvSpPr>
        <cdr:cNvPr id="44" name="ZoneTexte 43"/>
        <cdr:cNvSpPr txBox="1"/>
      </cdr:nvSpPr>
      <cdr:spPr>
        <a:xfrm xmlns:a="http://schemas.openxmlformats.org/drawingml/2006/main">
          <a:off x="3456384" y="720080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 b="1" dirty="0" smtClean="0"/>
            <a:t>H1,q1</a:t>
          </a:r>
        </a:p>
      </cdr:txBody>
    </cdr:sp>
  </cdr:relSizeAnchor>
  <cdr:relSizeAnchor xmlns:cdr="http://schemas.openxmlformats.org/drawingml/2006/chartDrawing">
    <cdr:from>
      <cdr:x>0.38961</cdr:x>
      <cdr:y>0.17391</cdr:y>
    </cdr:from>
    <cdr:to>
      <cdr:x>0.49351</cdr:x>
      <cdr:y>0.21739</cdr:y>
    </cdr:to>
    <cdr:sp macro="" textlink="">
      <cdr:nvSpPr>
        <cdr:cNvPr id="45" name="ZoneTexte 1"/>
        <cdr:cNvSpPr txBox="1"/>
      </cdr:nvSpPr>
      <cdr:spPr>
        <a:xfrm xmlns:a="http://schemas.openxmlformats.org/drawingml/2006/main">
          <a:off x="2160240" y="864096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b="1" dirty="0" smtClean="0"/>
            <a:t>H3,q3</a:t>
          </a:r>
        </a:p>
      </cdr:txBody>
    </cdr:sp>
  </cdr:relSizeAnchor>
  <cdr:relSizeAnchor xmlns:cdr="http://schemas.openxmlformats.org/drawingml/2006/chartDrawing">
    <cdr:from>
      <cdr:x>0.49351</cdr:x>
      <cdr:y>0.68116</cdr:y>
    </cdr:from>
    <cdr:to>
      <cdr:x>0.5974</cdr:x>
      <cdr:y>0.72464</cdr:y>
    </cdr:to>
    <cdr:sp macro="" textlink="">
      <cdr:nvSpPr>
        <cdr:cNvPr id="46" name="ZoneTexte 1"/>
        <cdr:cNvSpPr txBox="1"/>
      </cdr:nvSpPr>
      <cdr:spPr>
        <a:xfrm xmlns:a="http://schemas.openxmlformats.org/drawingml/2006/main">
          <a:off x="2736304" y="3384376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b="1" dirty="0" smtClean="0"/>
            <a:t>H2,q2</a:t>
          </a:r>
        </a:p>
      </cdr:txBody>
    </cdr:sp>
  </cdr:relSizeAnchor>
  <cdr:relSizeAnchor xmlns:cdr="http://schemas.openxmlformats.org/drawingml/2006/chartDrawing">
    <cdr:from>
      <cdr:x>0.2987</cdr:x>
      <cdr:y>0.6087</cdr:y>
    </cdr:from>
    <cdr:to>
      <cdr:x>0.4026</cdr:x>
      <cdr:y>0.65217</cdr:y>
    </cdr:to>
    <cdr:sp macro="" textlink="">
      <cdr:nvSpPr>
        <cdr:cNvPr id="47" name="ZoneTexte 1"/>
        <cdr:cNvSpPr txBox="1"/>
      </cdr:nvSpPr>
      <cdr:spPr>
        <a:xfrm xmlns:a="http://schemas.openxmlformats.org/drawingml/2006/main">
          <a:off x="1656184" y="3024336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b="1" dirty="0" smtClean="0"/>
            <a:t>H4,q4</a:t>
          </a:r>
        </a:p>
      </cdr:txBody>
    </cdr:sp>
  </cdr:relSizeAnchor>
  <cdr:relSizeAnchor xmlns:cdr="http://schemas.openxmlformats.org/drawingml/2006/chartDrawing">
    <cdr:from>
      <cdr:x>0.09091</cdr:x>
      <cdr:y>0.52174</cdr:y>
    </cdr:from>
    <cdr:to>
      <cdr:x>0.19481</cdr:x>
      <cdr:y>0.56522</cdr:y>
    </cdr:to>
    <cdr:sp macro="" textlink="">
      <cdr:nvSpPr>
        <cdr:cNvPr id="48" name="ZoneTexte 1"/>
        <cdr:cNvSpPr txBox="1"/>
      </cdr:nvSpPr>
      <cdr:spPr>
        <a:xfrm xmlns:a="http://schemas.openxmlformats.org/drawingml/2006/main">
          <a:off x="504056" y="2592288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b="1" dirty="0" smtClean="0"/>
            <a:t>0,q6</a:t>
          </a:r>
        </a:p>
      </cdr:txBody>
    </cdr:sp>
  </cdr:relSizeAnchor>
  <cdr:relSizeAnchor xmlns:cdr="http://schemas.openxmlformats.org/drawingml/2006/chartDrawing">
    <cdr:from>
      <cdr:x>0.16883</cdr:x>
      <cdr:y>0.28986</cdr:y>
    </cdr:from>
    <cdr:to>
      <cdr:x>0.27273</cdr:x>
      <cdr:y>0.33333</cdr:y>
    </cdr:to>
    <cdr:sp macro="" textlink="">
      <cdr:nvSpPr>
        <cdr:cNvPr id="49" name="ZoneTexte 1"/>
        <cdr:cNvSpPr txBox="1"/>
      </cdr:nvSpPr>
      <cdr:spPr>
        <a:xfrm xmlns:a="http://schemas.openxmlformats.org/drawingml/2006/main">
          <a:off x="936104" y="1440160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b="1" dirty="0" smtClean="0"/>
            <a:t>H5,0</a:t>
          </a:r>
          <a:endParaRPr lang="fr-FR" sz="1100" b="1" dirty="0" smtClean="0"/>
        </a:p>
      </cdr:txBody>
    </cdr:sp>
  </cdr:relSizeAnchor>
  <cdr:relSizeAnchor xmlns:cdr="http://schemas.openxmlformats.org/drawingml/2006/chartDrawing">
    <cdr:from>
      <cdr:x>0.20779</cdr:x>
      <cdr:y>0.76199</cdr:y>
    </cdr:from>
    <cdr:to>
      <cdr:x>0.31169</cdr:x>
      <cdr:y>0.80547</cdr:y>
    </cdr:to>
    <cdr:sp macro="" textlink="">
      <cdr:nvSpPr>
        <cdr:cNvPr id="50" name="ZoneTexte 1"/>
        <cdr:cNvSpPr txBox="1"/>
      </cdr:nvSpPr>
      <cdr:spPr>
        <a:xfrm xmlns:a="http://schemas.openxmlformats.org/drawingml/2006/main">
          <a:off x="1152128" y="3786011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b="1" dirty="0" smtClean="0"/>
            <a:t>H7,0</a:t>
          </a:r>
          <a:endParaRPr lang="fr-FR" sz="1100" b="1" dirty="0" smtClean="0"/>
        </a:p>
      </cdr:txBody>
    </cdr:sp>
  </cdr:relSizeAnchor>
  <cdr:relSizeAnchor xmlns:cdr="http://schemas.openxmlformats.org/drawingml/2006/chartDrawing">
    <cdr:from>
      <cdr:x>0.78488</cdr:x>
      <cdr:y>0.67473</cdr:y>
    </cdr:from>
    <cdr:to>
      <cdr:x>0.87579</cdr:x>
      <cdr:y>0.74906</cdr:y>
    </cdr:to>
    <cdr:sp macro="" textlink="">
      <cdr:nvSpPr>
        <cdr:cNvPr id="51" name="ZoneTexte 72"/>
        <cdr:cNvSpPr txBox="1"/>
      </cdr:nvSpPr>
      <cdr:spPr>
        <a:xfrm xmlns:a="http://schemas.openxmlformats.org/drawingml/2006/main">
          <a:off x="4351881" y="3352422"/>
          <a:ext cx="504056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/>
            <a:t>0R</a:t>
          </a:r>
          <a:endParaRPr lang="fr-FR" sz="12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0.53797</cdr:x>
      <cdr:y>0.62119</cdr:y>
    </cdr:from>
    <cdr:to>
      <cdr:x>0.66538</cdr:x>
      <cdr:y>0.79021</cdr:y>
    </cdr:to>
    <cdr:cxnSp macro="">
      <cdr:nvCxnSpPr>
        <cdr:cNvPr id="3" name="Connecteur droit 2"/>
        <cdr:cNvCxnSpPr/>
      </cdr:nvCxnSpPr>
      <cdr:spPr>
        <a:xfrm xmlns:a="http://schemas.openxmlformats.org/drawingml/2006/main" flipH="1" flipV="1">
          <a:off x="2736304" y="2911078"/>
          <a:ext cx="648072" cy="79208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0.1982</cdr:x>
      <cdr:y>0.63655</cdr:y>
    </cdr:from>
    <cdr:to>
      <cdr:x>0.2973</cdr:x>
      <cdr:y>0.74411</cdr:y>
    </cdr:to>
    <cdr:cxnSp macro="">
      <cdr:nvCxnSpPr>
        <cdr:cNvPr id="5" name="Connecteur droit 4"/>
        <cdr:cNvCxnSpPr/>
      </cdr:nvCxnSpPr>
      <cdr:spPr>
        <a:xfrm xmlns:a="http://schemas.openxmlformats.org/drawingml/2006/main" flipV="1">
          <a:off x="1008112" y="2983086"/>
          <a:ext cx="504056" cy="50405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0.41056</cdr:x>
      <cdr:y>0.62119</cdr:y>
    </cdr:from>
    <cdr:to>
      <cdr:x>0.53797</cdr:x>
      <cdr:y>0.75948</cdr:y>
    </cdr:to>
    <cdr:cxnSp macro="">
      <cdr:nvCxnSpPr>
        <cdr:cNvPr id="6" name="Connecteur droit 5"/>
        <cdr:cNvCxnSpPr/>
      </cdr:nvCxnSpPr>
      <cdr:spPr>
        <a:xfrm xmlns:a="http://schemas.openxmlformats.org/drawingml/2006/main" flipH="1">
          <a:off x="2088232" y="2911078"/>
          <a:ext cx="648072" cy="64807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0.2973</cdr:x>
      <cdr:y>0.63655</cdr:y>
    </cdr:from>
    <cdr:to>
      <cdr:x>0.41056</cdr:x>
      <cdr:y>0.75948</cdr:y>
    </cdr:to>
    <cdr:cxnSp macro="">
      <cdr:nvCxnSpPr>
        <cdr:cNvPr id="7" name="Connecteur droit 6"/>
        <cdr:cNvCxnSpPr/>
      </cdr:nvCxnSpPr>
      <cdr:spPr>
        <a:xfrm xmlns:a="http://schemas.openxmlformats.org/drawingml/2006/main" flipH="1" flipV="1">
          <a:off x="1512168" y="2983086"/>
          <a:ext cx="576064" cy="57606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0.1982</cdr:x>
      <cdr:y>0.74411</cdr:y>
    </cdr:from>
    <cdr:to>
      <cdr:x>0.24067</cdr:x>
      <cdr:y>0.79021</cdr:y>
    </cdr:to>
    <cdr:cxnSp macro="">
      <cdr:nvCxnSpPr>
        <cdr:cNvPr id="15" name="Connecteur droit 14"/>
        <cdr:cNvCxnSpPr/>
      </cdr:nvCxnSpPr>
      <cdr:spPr>
        <a:xfrm xmlns:a="http://schemas.openxmlformats.org/drawingml/2006/main" flipH="1" flipV="1">
          <a:off x="1008112" y="3487142"/>
          <a:ext cx="216024" cy="21602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0.24067</cdr:x>
      <cdr:y>0.22168</cdr:y>
    </cdr:from>
    <cdr:to>
      <cdr:x>0.53797</cdr:x>
      <cdr:y>0.62119</cdr:y>
    </cdr:to>
    <cdr:cxnSp macro="">
      <cdr:nvCxnSpPr>
        <cdr:cNvPr id="17" name="Connecteur droit 16"/>
        <cdr:cNvCxnSpPr/>
      </cdr:nvCxnSpPr>
      <cdr:spPr>
        <a:xfrm xmlns:a="http://schemas.openxmlformats.org/drawingml/2006/main" flipH="1" flipV="1">
          <a:off x="1224136" y="1038870"/>
          <a:ext cx="1512168" cy="1872208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0.24067</cdr:x>
      <cdr:y>0.11412</cdr:y>
    </cdr:from>
    <cdr:to>
      <cdr:x>0.24067</cdr:x>
      <cdr:y>0.75948</cdr:y>
    </cdr:to>
    <cdr:cxnSp macro="">
      <cdr:nvCxnSpPr>
        <cdr:cNvPr id="19" name="Connecteur droit 18"/>
        <cdr:cNvCxnSpPr/>
      </cdr:nvCxnSpPr>
      <cdr:spPr>
        <a:xfrm xmlns:a="http://schemas.openxmlformats.org/drawingml/2006/main" flipV="1">
          <a:off x="1224136" y="534814"/>
          <a:ext cx="0" cy="3024336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0.15573</cdr:x>
      <cdr:y>0.16022</cdr:y>
    </cdr:from>
    <cdr:to>
      <cdr:x>0.35393</cdr:x>
      <cdr:y>0.29851</cdr:y>
    </cdr:to>
    <cdr:sp macro="" textlink="">
      <cdr:nvSpPr>
        <cdr:cNvPr id="23" name="Ellipse 22"/>
        <cdr:cNvSpPr/>
      </cdr:nvSpPr>
      <cdr:spPr>
        <a:xfrm xmlns:a="http://schemas.openxmlformats.org/drawingml/2006/main">
          <a:off x="792088" y="750838"/>
          <a:ext cx="1008112" cy="648072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0.28314</cdr:x>
      <cdr:y>0.09876</cdr:y>
    </cdr:from>
    <cdr:to>
      <cdr:x>0.48134</cdr:x>
      <cdr:y>0.19095</cdr:y>
    </cdr:to>
    <cdr:sp macro="" textlink="">
      <cdr:nvSpPr>
        <cdr:cNvPr id="24" name="ZoneTexte 23"/>
        <cdr:cNvSpPr txBox="1"/>
      </cdr:nvSpPr>
      <cdr:spPr>
        <a:xfrm xmlns:a="http://schemas.openxmlformats.org/drawingml/2006/main">
          <a:off x="1440160" y="462806"/>
          <a:ext cx="100811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 dirty="0" smtClean="0"/>
            <a:t>P maxi</a:t>
          </a:r>
          <a:endParaRPr lang="fr-FR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0.23377</cdr:x>
      <cdr:y>0.24638</cdr:y>
    </cdr:from>
    <cdr:to>
      <cdr:x>0.23377</cdr:x>
      <cdr:y>0.79109</cdr:y>
    </cdr:to>
    <cdr:cxnSp macro="">
      <cdr:nvCxnSpPr>
        <cdr:cNvPr id="3" name="Connecteur droit 2"/>
        <cdr:cNvCxnSpPr/>
      </cdr:nvCxnSpPr>
      <cdr:spPr>
        <a:xfrm xmlns:a="http://schemas.openxmlformats.org/drawingml/2006/main">
          <a:off x="1296144" y="1224136"/>
          <a:ext cx="0" cy="2706419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B0F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0.23377</cdr:x>
      <cdr:y>0.33333</cdr:y>
    </cdr:from>
    <cdr:to>
      <cdr:x>0.33766</cdr:x>
      <cdr:y>0.5942</cdr:y>
    </cdr:to>
    <cdr:cxnSp macro="">
      <cdr:nvCxnSpPr>
        <cdr:cNvPr id="21" name="Connecteur droit 20"/>
        <cdr:cNvCxnSpPr/>
      </cdr:nvCxnSpPr>
      <cdr:spPr>
        <a:xfrm xmlns:a="http://schemas.openxmlformats.org/drawingml/2006/main" flipH="1" flipV="1">
          <a:off x="1296144" y="1656184"/>
          <a:ext cx="576064" cy="1296144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0.15584</cdr:x>
      <cdr:y>0.33333</cdr:y>
    </cdr:from>
    <cdr:to>
      <cdr:x>0.23377</cdr:x>
      <cdr:y>0.75362</cdr:y>
    </cdr:to>
    <cdr:grpSp>
      <cdr:nvGrpSpPr>
        <cdr:cNvPr id="53" name="Groupe 52"/>
        <cdr:cNvGrpSpPr/>
      </cdr:nvGrpSpPr>
      <cdr:grpSpPr>
        <a:xfrm xmlns:a="http://schemas.openxmlformats.org/drawingml/2006/main">
          <a:off x="864073" y="1656167"/>
          <a:ext cx="432092" cy="2088232"/>
          <a:chOff x="864096" y="1656184"/>
          <a:chExt cx="432048" cy="2088232"/>
        </a:xfrm>
      </cdr:grpSpPr>
      <cdr:cxnSp macro="">
        <cdr:nvCxnSpPr>
          <cdr:cNvPr id="23" name="Connecteur droit 22"/>
          <cdr:cNvCxnSpPr/>
        </cdr:nvCxnSpPr>
        <cdr:spPr>
          <a:xfrm xmlns:a="http://schemas.openxmlformats.org/drawingml/2006/main" flipV="1">
            <a:off x="864096" y="1656184"/>
            <a:ext cx="432048" cy="1296144"/>
          </a:xfrm>
          <a:prstGeom xmlns:a="http://schemas.openxmlformats.org/drawingml/2006/main" prst="line">
            <a:avLst/>
          </a:prstGeom>
          <a:ln xmlns:a="http://schemas.openxmlformats.org/drawingml/2006/main" w="28575">
            <a:solidFill>
              <a:schemeClr val="tx1">
                <a:lumMod val="65000"/>
                <a:lumOff val="35000"/>
              </a:schemeClr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27" name="Connecteur droit 26"/>
          <cdr:cNvCxnSpPr/>
        </cdr:nvCxnSpPr>
        <cdr:spPr>
          <a:xfrm xmlns:a="http://schemas.openxmlformats.org/drawingml/2006/main" flipH="1" flipV="1">
            <a:off x="864096" y="2952328"/>
            <a:ext cx="432048" cy="792088"/>
          </a:xfrm>
          <a:prstGeom xmlns:a="http://schemas.openxmlformats.org/drawingml/2006/main" prst="line">
            <a:avLst/>
          </a:prstGeom>
          <a:ln xmlns:a="http://schemas.openxmlformats.org/drawingml/2006/main" w="28575">
            <a:solidFill>
              <a:schemeClr val="tx1">
                <a:lumMod val="65000"/>
                <a:lumOff val="35000"/>
              </a:schemeClr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0.33766</cdr:x>
      <cdr:y>0.21739</cdr:y>
    </cdr:from>
    <cdr:to>
      <cdr:x>1</cdr:x>
      <cdr:y>0.76539</cdr:y>
    </cdr:to>
    <cdr:grpSp>
      <cdr:nvGrpSpPr>
        <cdr:cNvPr id="52" name="Groupe 51"/>
        <cdr:cNvGrpSpPr/>
      </cdr:nvGrpSpPr>
      <cdr:grpSpPr>
        <a:xfrm xmlns:a="http://schemas.openxmlformats.org/drawingml/2006/main">
          <a:off x="1872195" y="1080113"/>
          <a:ext cx="3672421" cy="2722766"/>
          <a:chOff x="1872208" y="1080120"/>
          <a:chExt cx="3672408" cy="2722749"/>
        </a:xfrm>
      </cdr:grpSpPr>
      <cdr:sp macro="" textlink="">
        <cdr:nvSpPr>
          <cdr:cNvPr id="6" name="Ellipse 5"/>
          <cdr:cNvSpPr/>
        </cdr:nvSpPr>
        <cdr:spPr>
          <a:xfrm xmlns:a="http://schemas.openxmlformats.org/drawingml/2006/main">
            <a:off x="4176464" y="3600400"/>
            <a:ext cx="187962" cy="202469"/>
          </a:xfrm>
          <a:prstGeom xmlns:a="http://schemas.openxmlformats.org/drawingml/2006/main" prst="ellipse">
            <a:avLst/>
          </a:prstGeom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fr-FR"/>
          </a:p>
        </cdr:txBody>
      </cdr:sp>
      <cdr:cxnSp macro="">
        <cdr:nvCxnSpPr>
          <cdr:cNvPr id="4" name="Connecteur droit 3"/>
          <cdr:cNvCxnSpPr/>
        </cdr:nvCxnSpPr>
        <cdr:spPr>
          <a:xfrm xmlns:a="http://schemas.openxmlformats.org/drawingml/2006/main" flipH="1" flipV="1">
            <a:off x="3672408" y="1080120"/>
            <a:ext cx="576064" cy="2520280"/>
          </a:xfrm>
          <a:prstGeom xmlns:a="http://schemas.openxmlformats.org/drawingml/2006/main" prst="line">
            <a:avLst/>
          </a:prstGeom>
          <a:ln xmlns:a="http://schemas.openxmlformats.org/drawingml/2006/main" w="28575">
            <a:solidFill>
              <a:schemeClr val="tx1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8" name="Connecteur droit 7"/>
          <cdr:cNvCxnSpPr/>
        </cdr:nvCxnSpPr>
        <cdr:spPr>
          <a:xfrm xmlns:a="http://schemas.openxmlformats.org/drawingml/2006/main" flipH="1" flipV="1">
            <a:off x="2376264" y="1224136"/>
            <a:ext cx="648072" cy="2016224"/>
          </a:xfrm>
          <a:prstGeom xmlns:a="http://schemas.openxmlformats.org/drawingml/2006/main" prst="line">
            <a:avLst/>
          </a:prstGeom>
          <a:ln xmlns:a="http://schemas.openxmlformats.org/drawingml/2006/main" w="28575">
            <a:solidFill>
              <a:schemeClr val="tx1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9" name="Connecteur droit 8"/>
          <cdr:cNvCxnSpPr/>
        </cdr:nvCxnSpPr>
        <cdr:spPr>
          <a:xfrm xmlns:a="http://schemas.openxmlformats.org/drawingml/2006/main" flipV="1">
            <a:off x="3024336" y="1080120"/>
            <a:ext cx="648072" cy="2088232"/>
          </a:xfrm>
          <a:prstGeom xmlns:a="http://schemas.openxmlformats.org/drawingml/2006/main" prst="line">
            <a:avLst/>
          </a:prstGeom>
          <a:ln xmlns:a="http://schemas.openxmlformats.org/drawingml/2006/main" w="28575">
            <a:solidFill>
              <a:schemeClr val="tx1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2" name="Connecteur droit 11"/>
          <cdr:cNvCxnSpPr/>
        </cdr:nvCxnSpPr>
        <cdr:spPr>
          <a:xfrm xmlns:a="http://schemas.openxmlformats.org/drawingml/2006/main" flipV="1">
            <a:off x="1872208" y="1224136"/>
            <a:ext cx="504056" cy="1728192"/>
          </a:xfrm>
          <a:prstGeom xmlns:a="http://schemas.openxmlformats.org/drawingml/2006/main" prst="line">
            <a:avLst/>
          </a:prstGeom>
          <a:ln xmlns:a="http://schemas.openxmlformats.org/drawingml/2006/main" w="28575">
            <a:solidFill>
              <a:schemeClr val="tx1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30" name="ZoneTexte 74"/>
          <cdr:cNvSpPr txBox="1"/>
        </cdr:nvSpPr>
        <cdr:spPr>
          <a:xfrm xmlns:a="http://schemas.openxmlformats.org/drawingml/2006/main">
            <a:off x="4054445" y="2128590"/>
            <a:ext cx="1490171" cy="386516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/>
          </a:solidFill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fr-FR" sz="900" dirty="0" smtClean="0"/>
              <a:t>Dans le sens du débit: pente=</a:t>
            </a:r>
            <a:r>
              <a:rPr lang="fr-FR" sz="900" b="1" dirty="0"/>
              <a:t> </a:t>
            </a:r>
            <a:r>
              <a:rPr lang="fr-FR" sz="900" b="1" i="0">
                <a:latin typeface="Cambria Math"/>
              </a:rPr>
              <a:t>−𝒂⁄(𝒈.𝑺)</a:t>
            </a:r>
            <a:endParaRPr lang="fr-FR" sz="900" dirty="0"/>
          </a:p>
        </cdr:txBody>
      </cdr:sp>
      <cdr:sp macro="" textlink="">
        <cdr:nvSpPr>
          <cdr:cNvPr id="31" name="ZoneTexte 101"/>
          <cdr:cNvSpPr txBox="1"/>
        </cdr:nvSpPr>
        <cdr:spPr>
          <a:xfrm xmlns:a="http://schemas.openxmlformats.org/drawingml/2006/main">
            <a:off x="4104455" y="1433406"/>
            <a:ext cx="1440160" cy="369330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/>
          </a:solidFill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fr-FR" sz="900" dirty="0" smtClean="0"/>
              <a:t>Dans le sens inverse du débit: pente=</a:t>
            </a:r>
            <a:r>
              <a:rPr lang="fr-FR" sz="900" b="1" dirty="0"/>
              <a:t> </a:t>
            </a:r>
            <a:r>
              <a:rPr lang="fr-FR" sz="900" b="1" i="0">
                <a:latin typeface="Cambria Math"/>
              </a:rPr>
              <a:t>𝒂⁄(𝒈.𝑺)</a:t>
            </a:r>
            <a:endParaRPr lang="fr-FR" sz="900" dirty="0"/>
          </a:p>
        </cdr:txBody>
      </cdr:sp>
      <cdr:cxnSp macro="">
        <cdr:nvCxnSpPr>
          <cdr:cNvPr id="33" name="Connecteur droit avec flèche 32"/>
          <cdr:cNvCxnSpPr>
            <a:stCxn xmlns:a="http://schemas.openxmlformats.org/drawingml/2006/main" id="31" idx="1"/>
          </cdr:cNvCxnSpPr>
        </cdr:nvCxnSpPr>
        <cdr:spPr>
          <a:xfrm xmlns:a="http://schemas.openxmlformats.org/drawingml/2006/main" flipH="1">
            <a:off x="3456385" y="1618071"/>
            <a:ext cx="648070" cy="254137"/>
          </a:xfrm>
          <a:prstGeom xmlns:a="http://schemas.openxmlformats.org/drawingml/2006/main" prst="straightConnector1">
            <a:avLst/>
          </a:prstGeom>
          <a:ln xmlns:a="http://schemas.openxmlformats.org/drawingml/2006/main">
            <a:tailEnd type="arrow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35" name="Connecteur droit avec flèche 34"/>
          <cdr:cNvCxnSpPr/>
        </cdr:nvCxnSpPr>
        <cdr:spPr>
          <a:xfrm xmlns:a="http://schemas.openxmlformats.org/drawingml/2006/main" flipH="1">
            <a:off x="3960440" y="2227074"/>
            <a:ext cx="72008" cy="5174"/>
          </a:xfrm>
          <a:prstGeom xmlns:a="http://schemas.openxmlformats.org/drawingml/2006/main" prst="straightConnector1">
            <a:avLst/>
          </a:prstGeom>
          <a:ln xmlns:a="http://schemas.openxmlformats.org/drawingml/2006/main">
            <a:tailEnd type="arrow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0.71429</cdr:x>
      <cdr:y>0.7776</cdr:y>
    </cdr:from>
    <cdr:to>
      <cdr:x>0.81818</cdr:x>
      <cdr:y>0.83335</cdr:y>
    </cdr:to>
    <cdr:sp macro="" textlink="">
      <cdr:nvSpPr>
        <cdr:cNvPr id="38" name="ZoneTexte 52"/>
        <cdr:cNvSpPr txBox="1"/>
      </cdr:nvSpPr>
      <cdr:spPr>
        <a:xfrm xmlns:a="http://schemas.openxmlformats.org/drawingml/2006/main">
          <a:off x="3960440" y="3863535"/>
          <a:ext cx="576064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b="1" dirty="0" smtClean="0"/>
            <a:t>H0,q0</a:t>
          </a:r>
          <a:endParaRPr lang="fr-FR" sz="1200" b="1" dirty="0"/>
        </a:p>
      </cdr:txBody>
    </cdr:sp>
  </cdr:relSizeAnchor>
  <cdr:relSizeAnchor xmlns:cdr="http://schemas.openxmlformats.org/drawingml/2006/chartDrawing">
    <cdr:from>
      <cdr:x>0.62338</cdr:x>
      <cdr:y>0.14493</cdr:y>
    </cdr:from>
    <cdr:to>
      <cdr:x>0.72727</cdr:x>
      <cdr:y>0.18841</cdr:y>
    </cdr:to>
    <cdr:sp macro="" textlink="">
      <cdr:nvSpPr>
        <cdr:cNvPr id="44" name="ZoneTexte 43"/>
        <cdr:cNvSpPr txBox="1"/>
      </cdr:nvSpPr>
      <cdr:spPr>
        <a:xfrm xmlns:a="http://schemas.openxmlformats.org/drawingml/2006/main">
          <a:off x="3456384" y="720080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 b="1" dirty="0" smtClean="0"/>
            <a:t>H1,q1</a:t>
          </a:r>
        </a:p>
      </cdr:txBody>
    </cdr:sp>
  </cdr:relSizeAnchor>
  <cdr:relSizeAnchor xmlns:cdr="http://schemas.openxmlformats.org/drawingml/2006/chartDrawing">
    <cdr:from>
      <cdr:x>0.38961</cdr:x>
      <cdr:y>0.17391</cdr:y>
    </cdr:from>
    <cdr:to>
      <cdr:x>0.49351</cdr:x>
      <cdr:y>0.21739</cdr:y>
    </cdr:to>
    <cdr:sp macro="" textlink="">
      <cdr:nvSpPr>
        <cdr:cNvPr id="45" name="ZoneTexte 1"/>
        <cdr:cNvSpPr txBox="1"/>
      </cdr:nvSpPr>
      <cdr:spPr>
        <a:xfrm xmlns:a="http://schemas.openxmlformats.org/drawingml/2006/main">
          <a:off x="2160240" y="864096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b="1" dirty="0" smtClean="0"/>
            <a:t>H3,q3</a:t>
          </a:r>
        </a:p>
      </cdr:txBody>
    </cdr:sp>
  </cdr:relSizeAnchor>
  <cdr:relSizeAnchor xmlns:cdr="http://schemas.openxmlformats.org/drawingml/2006/chartDrawing">
    <cdr:from>
      <cdr:x>0.49351</cdr:x>
      <cdr:y>0.68116</cdr:y>
    </cdr:from>
    <cdr:to>
      <cdr:x>0.5974</cdr:x>
      <cdr:y>0.72464</cdr:y>
    </cdr:to>
    <cdr:sp macro="" textlink="">
      <cdr:nvSpPr>
        <cdr:cNvPr id="46" name="ZoneTexte 1"/>
        <cdr:cNvSpPr txBox="1"/>
      </cdr:nvSpPr>
      <cdr:spPr>
        <a:xfrm xmlns:a="http://schemas.openxmlformats.org/drawingml/2006/main">
          <a:off x="2736304" y="3384376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b="1" dirty="0" smtClean="0"/>
            <a:t>H2,q2</a:t>
          </a:r>
        </a:p>
      </cdr:txBody>
    </cdr:sp>
  </cdr:relSizeAnchor>
  <cdr:relSizeAnchor xmlns:cdr="http://schemas.openxmlformats.org/drawingml/2006/chartDrawing">
    <cdr:from>
      <cdr:x>0.2987</cdr:x>
      <cdr:y>0.6087</cdr:y>
    </cdr:from>
    <cdr:to>
      <cdr:x>0.4026</cdr:x>
      <cdr:y>0.65217</cdr:y>
    </cdr:to>
    <cdr:sp macro="" textlink="">
      <cdr:nvSpPr>
        <cdr:cNvPr id="47" name="ZoneTexte 1"/>
        <cdr:cNvSpPr txBox="1"/>
      </cdr:nvSpPr>
      <cdr:spPr>
        <a:xfrm xmlns:a="http://schemas.openxmlformats.org/drawingml/2006/main">
          <a:off x="1656184" y="3024336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b="1" dirty="0" smtClean="0"/>
            <a:t>H4,q4</a:t>
          </a:r>
        </a:p>
      </cdr:txBody>
    </cdr:sp>
  </cdr:relSizeAnchor>
  <cdr:relSizeAnchor xmlns:cdr="http://schemas.openxmlformats.org/drawingml/2006/chartDrawing">
    <cdr:from>
      <cdr:x>0.09091</cdr:x>
      <cdr:y>0.52174</cdr:y>
    </cdr:from>
    <cdr:to>
      <cdr:x>0.19481</cdr:x>
      <cdr:y>0.56522</cdr:y>
    </cdr:to>
    <cdr:sp macro="" textlink="">
      <cdr:nvSpPr>
        <cdr:cNvPr id="48" name="ZoneTexte 1"/>
        <cdr:cNvSpPr txBox="1"/>
      </cdr:nvSpPr>
      <cdr:spPr>
        <a:xfrm xmlns:a="http://schemas.openxmlformats.org/drawingml/2006/main">
          <a:off x="504056" y="2592288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b="1" dirty="0" smtClean="0"/>
            <a:t>0,q6</a:t>
          </a:r>
        </a:p>
      </cdr:txBody>
    </cdr:sp>
  </cdr:relSizeAnchor>
  <cdr:relSizeAnchor xmlns:cdr="http://schemas.openxmlformats.org/drawingml/2006/chartDrawing">
    <cdr:from>
      <cdr:x>0.16883</cdr:x>
      <cdr:y>0.28986</cdr:y>
    </cdr:from>
    <cdr:to>
      <cdr:x>0.27273</cdr:x>
      <cdr:y>0.33333</cdr:y>
    </cdr:to>
    <cdr:sp macro="" textlink="">
      <cdr:nvSpPr>
        <cdr:cNvPr id="49" name="ZoneTexte 1"/>
        <cdr:cNvSpPr txBox="1"/>
      </cdr:nvSpPr>
      <cdr:spPr>
        <a:xfrm xmlns:a="http://schemas.openxmlformats.org/drawingml/2006/main">
          <a:off x="936104" y="1440160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b="1" dirty="0" smtClean="0"/>
            <a:t>H5,0</a:t>
          </a:r>
          <a:endParaRPr lang="fr-FR" sz="1100" b="1" dirty="0" smtClean="0"/>
        </a:p>
      </cdr:txBody>
    </cdr:sp>
  </cdr:relSizeAnchor>
  <cdr:relSizeAnchor xmlns:cdr="http://schemas.openxmlformats.org/drawingml/2006/chartDrawing">
    <cdr:from>
      <cdr:x>0.20779</cdr:x>
      <cdr:y>0.76199</cdr:y>
    </cdr:from>
    <cdr:to>
      <cdr:x>0.31169</cdr:x>
      <cdr:y>0.80547</cdr:y>
    </cdr:to>
    <cdr:sp macro="" textlink="">
      <cdr:nvSpPr>
        <cdr:cNvPr id="50" name="ZoneTexte 1"/>
        <cdr:cNvSpPr txBox="1"/>
      </cdr:nvSpPr>
      <cdr:spPr>
        <a:xfrm xmlns:a="http://schemas.openxmlformats.org/drawingml/2006/main">
          <a:off x="1152128" y="3786011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b="1" dirty="0" smtClean="0"/>
            <a:t>H7,0</a:t>
          </a:r>
          <a:endParaRPr lang="fr-FR" sz="1100" b="1" dirty="0" smtClean="0"/>
        </a:p>
      </cdr:txBody>
    </cdr:sp>
  </cdr:relSizeAnchor>
  <cdr:relSizeAnchor xmlns:cdr="http://schemas.openxmlformats.org/drawingml/2006/chartDrawing">
    <cdr:from>
      <cdr:x>0.78488</cdr:x>
      <cdr:y>0.67473</cdr:y>
    </cdr:from>
    <cdr:to>
      <cdr:x>0.87579</cdr:x>
      <cdr:y>0.74906</cdr:y>
    </cdr:to>
    <cdr:sp macro="" textlink="">
      <cdr:nvSpPr>
        <cdr:cNvPr id="51" name="ZoneTexte 72"/>
        <cdr:cNvSpPr txBox="1"/>
      </cdr:nvSpPr>
      <cdr:spPr>
        <a:xfrm xmlns:a="http://schemas.openxmlformats.org/drawingml/2006/main">
          <a:off x="4351881" y="3352422"/>
          <a:ext cx="504056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dirty="0" smtClean="0"/>
            <a:t>0R</a:t>
          </a:r>
          <a:endParaRPr lang="fr-FR" dirty="0"/>
        </a:p>
      </cdr:txBody>
    </cdr:sp>
  </cdr:relSizeAnchor>
  <cdr:relSizeAnchor xmlns:cdr="http://schemas.openxmlformats.org/drawingml/2006/chartDrawing">
    <cdr:from>
      <cdr:x>0.15061</cdr:x>
      <cdr:y>0.69292</cdr:y>
    </cdr:from>
    <cdr:to>
      <cdr:x>0.3584</cdr:x>
      <cdr:y>0.89582</cdr:y>
    </cdr:to>
    <cdr:sp macro="" textlink="">
      <cdr:nvSpPr>
        <cdr:cNvPr id="2" name="Ellipse 1"/>
        <cdr:cNvSpPr/>
      </cdr:nvSpPr>
      <cdr:spPr>
        <a:xfrm xmlns:a="http://schemas.openxmlformats.org/drawingml/2006/main">
          <a:off x="835053" y="3442815"/>
          <a:ext cx="1152128" cy="100811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chemeClr val="tx1"/>
          </a:solidFill>
          <a:prstDash val="solid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0.23377</cdr:x>
      <cdr:y>0.24638</cdr:y>
    </cdr:from>
    <cdr:to>
      <cdr:x>0.23377</cdr:x>
      <cdr:y>0.79109</cdr:y>
    </cdr:to>
    <cdr:cxnSp macro="">
      <cdr:nvCxnSpPr>
        <cdr:cNvPr id="3" name="Connecteur droit 2"/>
        <cdr:cNvCxnSpPr/>
      </cdr:nvCxnSpPr>
      <cdr:spPr>
        <a:xfrm xmlns:a="http://schemas.openxmlformats.org/drawingml/2006/main">
          <a:off x="1296144" y="1224136"/>
          <a:ext cx="0" cy="2706419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B0F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0.23377</cdr:x>
      <cdr:y>0.33333</cdr:y>
    </cdr:from>
    <cdr:to>
      <cdr:x>0.33766</cdr:x>
      <cdr:y>0.5942</cdr:y>
    </cdr:to>
    <cdr:cxnSp macro="">
      <cdr:nvCxnSpPr>
        <cdr:cNvPr id="21" name="Connecteur droit 20"/>
        <cdr:cNvCxnSpPr/>
      </cdr:nvCxnSpPr>
      <cdr:spPr>
        <a:xfrm xmlns:a="http://schemas.openxmlformats.org/drawingml/2006/main" flipH="1" flipV="1">
          <a:off x="1296144" y="1656184"/>
          <a:ext cx="576064" cy="1296144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0.15584</cdr:x>
      <cdr:y>0.33333</cdr:y>
    </cdr:from>
    <cdr:to>
      <cdr:x>0.23377</cdr:x>
      <cdr:y>0.75362</cdr:y>
    </cdr:to>
    <cdr:grpSp>
      <cdr:nvGrpSpPr>
        <cdr:cNvPr id="53" name="Groupe 52"/>
        <cdr:cNvGrpSpPr/>
      </cdr:nvGrpSpPr>
      <cdr:grpSpPr>
        <a:xfrm xmlns:a="http://schemas.openxmlformats.org/drawingml/2006/main">
          <a:off x="628417" y="1416143"/>
          <a:ext cx="314248" cy="1785590"/>
          <a:chOff x="864096" y="1656184"/>
          <a:chExt cx="432048" cy="2088232"/>
        </a:xfrm>
      </cdr:grpSpPr>
      <cdr:cxnSp macro="">
        <cdr:nvCxnSpPr>
          <cdr:cNvPr id="23" name="Connecteur droit 22"/>
          <cdr:cNvCxnSpPr/>
        </cdr:nvCxnSpPr>
        <cdr:spPr>
          <a:xfrm xmlns:a="http://schemas.openxmlformats.org/drawingml/2006/main" flipV="1">
            <a:off x="864096" y="1656184"/>
            <a:ext cx="432048" cy="1296144"/>
          </a:xfrm>
          <a:prstGeom xmlns:a="http://schemas.openxmlformats.org/drawingml/2006/main" prst="line">
            <a:avLst/>
          </a:prstGeom>
          <a:ln xmlns:a="http://schemas.openxmlformats.org/drawingml/2006/main" w="28575">
            <a:solidFill>
              <a:schemeClr val="tx1">
                <a:lumMod val="65000"/>
                <a:lumOff val="35000"/>
              </a:schemeClr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27" name="Connecteur droit 26"/>
          <cdr:cNvCxnSpPr/>
        </cdr:nvCxnSpPr>
        <cdr:spPr>
          <a:xfrm xmlns:a="http://schemas.openxmlformats.org/drawingml/2006/main" flipH="1" flipV="1">
            <a:off x="864096" y="2952328"/>
            <a:ext cx="432048" cy="792088"/>
          </a:xfrm>
          <a:prstGeom xmlns:a="http://schemas.openxmlformats.org/drawingml/2006/main" prst="line">
            <a:avLst/>
          </a:prstGeom>
          <a:ln xmlns:a="http://schemas.openxmlformats.org/drawingml/2006/main" w="28575">
            <a:solidFill>
              <a:schemeClr val="tx1">
                <a:lumMod val="65000"/>
                <a:lumOff val="35000"/>
              </a:schemeClr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0.33766</cdr:x>
      <cdr:y>0.21739</cdr:y>
    </cdr:from>
    <cdr:to>
      <cdr:x>0.76623</cdr:x>
      <cdr:y>0.72464</cdr:y>
    </cdr:to>
    <cdr:grpSp>
      <cdr:nvGrpSpPr>
        <cdr:cNvPr id="52" name="Groupe 51"/>
        <cdr:cNvGrpSpPr/>
      </cdr:nvGrpSpPr>
      <cdr:grpSpPr>
        <a:xfrm xmlns:a="http://schemas.openxmlformats.org/drawingml/2006/main">
          <a:off x="1361596" y="923575"/>
          <a:ext cx="1728187" cy="2155037"/>
          <a:chOff x="1872208" y="1080120"/>
          <a:chExt cx="2376264" cy="2520280"/>
        </a:xfrm>
      </cdr:grpSpPr>
      <cdr:cxnSp macro="">
        <cdr:nvCxnSpPr>
          <cdr:cNvPr id="4" name="Connecteur droit 3"/>
          <cdr:cNvCxnSpPr/>
        </cdr:nvCxnSpPr>
        <cdr:spPr>
          <a:xfrm xmlns:a="http://schemas.openxmlformats.org/drawingml/2006/main" flipH="1" flipV="1">
            <a:off x="3672408" y="1080120"/>
            <a:ext cx="576064" cy="2520280"/>
          </a:xfrm>
          <a:prstGeom xmlns:a="http://schemas.openxmlformats.org/drawingml/2006/main" prst="line">
            <a:avLst/>
          </a:prstGeom>
          <a:ln xmlns:a="http://schemas.openxmlformats.org/drawingml/2006/main" w="28575">
            <a:solidFill>
              <a:schemeClr val="tx1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8" name="Connecteur droit 7"/>
          <cdr:cNvCxnSpPr/>
        </cdr:nvCxnSpPr>
        <cdr:spPr>
          <a:xfrm xmlns:a="http://schemas.openxmlformats.org/drawingml/2006/main" flipH="1" flipV="1">
            <a:off x="2376264" y="1224136"/>
            <a:ext cx="648072" cy="2016224"/>
          </a:xfrm>
          <a:prstGeom xmlns:a="http://schemas.openxmlformats.org/drawingml/2006/main" prst="line">
            <a:avLst/>
          </a:prstGeom>
          <a:ln xmlns:a="http://schemas.openxmlformats.org/drawingml/2006/main" w="28575">
            <a:solidFill>
              <a:schemeClr val="tx1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9" name="Connecteur droit 8"/>
          <cdr:cNvCxnSpPr/>
        </cdr:nvCxnSpPr>
        <cdr:spPr>
          <a:xfrm xmlns:a="http://schemas.openxmlformats.org/drawingml/2006/main" flipV="1">
            <a:off x="3024336" y="1080120"/>
            <a:ext cx="648072" cy="2088232"/>
          </a:xfrm>
          <a:prstGeom xmlns:a="http://schemas.openxmlformats.org/drawingml/2006/main" prst="line">
            <a:avLst/>
          </a:prstGeom>
          <a:ln xmlns:a="http://schemas.openxmlformats.org/drawingml/2006/main" w="28575">
            <a:solidFill>
              <a:schemeClr val="tx1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2" name="Connecteur droit 11"/>
          <cdr:cNvCxnSpPr/>
        </cdr:nvCxnSpPr>
        <cdr:spPr>
          <a:xfrm xmlns:a="http://schemas.openxmlformats.org/drawingml/2006/main" flipV="1">
            <a:off x="1872208" y="1224136"/>
            <a:ext cx="504056" cy="1728192"/>
          </a:xfrm>
          <a:prstGeom xmlns:a="http://schemas.openxmlformats.org/drawingml/2006/main" prst="line">
            <a:avLst/>
          </a:prstGeom>
          <a:ln xmlns:a="http://schemas.openxmlformats.org/drawingml/2006/main" w="28575">
            <a:solidFill>
              <a:schemeClr val="tx1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0.71429</cdr:x>
      <cdr:y>0.7776</cdr:y>
    </cdr:from>
    <cdr:to>
      <cdr:x>0.81818</cdr:x>
      <cdr:y>0.83335</cdr:y>
    </cdr:to>
    <cdr:sp macro="" textlink="">
      <cdr:nvSpPr>
        <cdr:cNvPr id="38" name="ZoneTexte 52"/>
        <cdr:cNvSpPr txBox="1"/>
      </cdr:nvSpPr>
      <cdr:spPr>
        <a:xfrm xmlns:a="http://schemas.openxmlformats.org/drawingml/2006/main">
          <a:off x="3960440" y="3863535"/>
          <a:ext cx="576064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b="1" dirty="0" smtClean="0"/>
            <a:t>H0,q0</a:t>
          </a:r>
          <a:endParaRPr lang="fr-FR" sz="1200" b="1" dirty="0"/>
        </a:p>
      </cdr:txBody>
    </cdr:sp>
  </cdr:relSizeAnchor>
  <cdr:relSizeAnchor xmlns:cdr="http://schemas.openxmlformats.org/drawingml/2006/chartDrawing">
    <cdr:from>
      <cdr:x>0.62338</cdr:x>
      <cdr:y>0.14493</cdr:y>
    </cdr:from>
    <cdr:to>
      <cdr:x>0.72727</cdr:x>
      <cdr:y>0.18841</cdr:y>
    </cdr:to>
    <cdr:sp macro="" textlink="">
      <cdr:nvSpPr>
        <cdr:cNvPr id="44" name="ZoneTexte 43"/>
        <cdr:cNvSpPr txBox="1"/>
      </cdr:nvSpPr>
      <cdr:spPr>
        <a:xfrm xmlns:a="http://schemas.openxmlformats.org/drawingml/2006/main">
          <a:off x="3456384" y="720080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 b="1" dirty="0" smtClean="0"/>
            <a:t>H1,q1</a:t>
          </a:r>
        </a:p>
      </cdr:txBody>
    </cdr:sp>
  </cdr:relSizeAnchor>
  <cdr:relSizeAnchor xmlns:cdr="http://schemas.openxmlformats.org/drawingml/2006/chartDrawing">
    <cdr:from>
      <cdr:x>0.38961</cdr:x>
      <cdr:y>0.17391</cdr:y>
    </cdr:from>
    <cdr:to>
      <cdr:x>0.49351</cdr:x>
      <cdr:y>0.21739</cdr:y>
    </cdr:to>
    <cdr:sp macro="" textlink="">
      <cdr:nvSpPr>
        <cdr:cNvPr id="45" name="ZoneTexte 1"/>
        <cdr:cNvSpPr txBox="1"/>
      </cdr:nvSpPr>
      <cdr:spPr>
        <a:xfrm xmlns:a="http://schemas.openxmlformats.org/drawingml/2006/main">
          <a:off x="2160240" y="864096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b="1" dirty="0" smtClean="0"/>
            <a:t>H3,q3</a:t>
          </a:r>
        </a:p>
      </cdr:txBody>
    </cdr:sp>
  </cdr:relSizeAnchor>
  <cdr:relSizeAnchor xmlns:cdr="http://schemas.openxmlformats.org/drawingml/2006/chartDrawing">
    <cdr:from>
      <cdr:x>0.49351</cdr:x>
      <cdr:y>0.68116</cdr:y>
    </cdr:from>
    <cdr:to>
      <cdr:x>0.5974</cdr:x>
      <cdr:y>0.72464</cdr:y>
    </cdr:to>
    <cdr:sp macro="" textlink="">
      <cdr:nvSpPr>
        <cdr:cNvPr id="46" name="ZoneTexte 1"/>
        <cdr:cNvSpPr txBox="1"/>
      </cdr:nvSpPr>
      <cdr:spPr>
        <a:xfrm xmlns:a="http://schemas.openxmlformats.org/drawingml/2006/main">
          <a:off x="2736304" y="3384376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b="1" dirty="0" smtClean="0"/>
            <a:t>H2,q2</a:t>
          </a:r>
        </a:p>
      </cdr:txBody>
    </cdr:sp>
  </cdr:relSizeAnchor>
  <cdr:relSizeAnchor xmlns:cdr="http://schemas.openxmlformats.org/drawingml/2006/chartDrawing">
    <cdr:from>
      <cdr:x>0.2987</cdr:x>
      <cdr:y>0.6087</cdr:y>
    </cdr:from>
    <cdr:to>
      <cdr:x>0.4026</cdr:x>
      <cdr:y>0.65217</cdr:y>
    </cdr:to>
    <cdr:sp macro="" textlink="">
      <cdr:nvSpPr>
        <cdr:cNvPr id="47" name="ZoneTexte 1"/>
        <cdr:cNvSpPr txBox="1"/>
      </cdr:nvSpPr>
      <cdr:spPr>
        <a:xfrm xmlns:a="http://schemas.openxmlformats.org/drawingml/2006/main">
          <a:off x="1656184" y="3024336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b="1" dirty="0" smtClean="0"/>
            <a:t>H4,q4</a:t>
          </a:r>
        </a:p>
      </cdr:txBody>
    </cdr:sp>
  </cdr:relSizeAnchor>
  <cdr:relSizeAnchor xmlns:cdr="http://schemas.openxmlformats.org/drawingml/2006/chartDrawing">
    <cdr:from>
      <cdr:x>0.09091</cdr:x>
      <cdr:y>0.52174</cdr:y>
    </cdr:from>
    <cdr:to>
      <cdr:x>0.19481</cdr:x>
      <cdr:y>0.56522</cdr:y>
    </cdr:to>
    <cdr:sp macro="" textlink="">
      <cdr:nvSpPr>
        <cdr:cNvPr id="48" name="ZoneTexte 1"/>
        <cdr:cNvSpPr txBox="1"/>
      </cdr:nvSpPr>
      <cdr:spPr>
        <a:xfrm xmlns:a="http://schemas.openxmlformats.org/drawingml/2006/main">
          <a:off x="504056" y="2592288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b="1" dirty="0" smtClean="0"/>
            <a:t>0,q6</a:t>
          </a:r>
        </a:p>
      </cdr:txBody>
    </cdr:sp>
  </cdr:relSizeAnchor>
  <cdr:relSizeAnchor xmlns:cdr="http://schemas.openxmlformats.org/drawingml/2006/chartDrawing">
    <cdr:from>
      <cdr:x>0.16883</cdr:x>
      <cdr:y>0.28986</cdr:y>
    </cdr:from>
    <cdr:to>
      <cdr:x>0.27273</cdr:x>
      <cdr:y>0.33333</cdr:y>
    </cdr:to>
    <cdr:sp macro="" textlink="">
      <cdr:nvSpPr>
        <cdr:cNvPr id="49" name="ZoneTexte 1"/>
        <cdr:cNvSpPr txBox="1"/>
      </cdr:nvSpPr>
      <cdr:spPr>
        <a:xfrm xmlns:a="http://schemas.openxmlformats.org/drawingml/2006/main">
          <a:off x="936104" y="1440160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b="1" dirty="0" smtClean="0"/>
            <a:t>H5,0</a:t>
          </a:r>
          <a:endParaRPr lang="fr-FR" sz="1100" b="1" dirty="0" smtClean="0"/>
        </a:p>
      </cdr:txBody>
    </cdr:sp>
  </cdr:relSizeAnchor>
  <cdr:relSizeAnchor xmlns:cdr="http://schemas.openxmlformats.org/drawingml/2006/chartDrawing">
    <cdr:from>
      <cdr:x>0.20779</cdr:x>
      <cdr:y>0.76199</cdr:y>
    </cdr:from>
    <cdr:to>
      <cdr:x>0.31169</cdr:x>
      <cdr:y>0.80547</cdr:y>
    </cdr:to>
    <cdr:sp macro="" textlink="">
      <cdr:nvSpPr>
        <cdr:cNvPr id="50" name="ZoneTexte 1"/>
        <cdr:cNvSpPr txBox="1"/>
      </cdr:nvSpPr>
      <cdr:spPr>
        <a:xfrm xmlns:a="http://schemas.openxmlformats.org/drawingml/2006/main">
          <a:off x="1152128" y="3786011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b="1" dirty="0" smtClean="0"/>
            <a:t>H7,0</a:t>
          </a:r>
          <a:endParaRPr lang="fr-FR" sz="1100" b="1" dirty="0" smtClean="0"/>
        </a:p>
      </cdr:txBody>
    </cdr:sp>
  </cdr:relSizeAnchor>
  <cdr:relSizeAnchor xmlns:cdr="http://schemas.openxmlformats.org/drawingml/2006/chartDrawing">
    <cdr:from>
      <cdr:x>0.78488</cdr:x>
      <cdr:y>0.67473</cdr:y>
    </cdr:from>
    <cdr:to>
      <cdr:x>0.87579</cdr:x>
      <cdr:y>0.74906</cdr:y>
    </cdr:to>
    <cdr:sp macro="" textlink="">
      <cdr:nvSpPr>
        <cdr:cNvPr id="51" name="ZoneTexte 72"/>
        <cdr:cNvSpPr txBox="1"/>
      </cdr:nvSpPr>
      <cdr:spPr>
        <a:xfrm xmlns:a="http://schemas.openxmlformats.org/drawingml/2006/main">
          <a:off x="4351881" y="3352422"/>
          <a:ext cx="504056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dirty="0" smtClean="0"/>
            <a:t>0R</a:t>
          </a:r>
          <a:endParaRPr lang="fr-FR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0.23377</cdr:x>
      <cdr:y>0.24638</cdr:y>
    </cdr:from>
    <cdr:to>
      <cdr:x>0.23377</cdr:x>
      <cdr:y>0.79109</cdr:y>
    </cdr:to>
    <cdr:cxnSp macro="">
      <cdr:nvCxnSpPr>
        <cdr:cNvPr id="3" name="Connecteur droit 2"/>
        <cdr:cNvCxnSpPr/>
      </cdr:nvCxnSpPr>
      <cdr:spPr>
        <a:xfrm xmlns:a="http://schemas.openxmlformats.org/drawingml/2006/main">
          <a:off x="1296144" y="1224136"/>
          <a:ext cx="0" cy="2706419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B0F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0.23377</cdr:x>
      <cdr:y>0.33333</cdr:y>
    </cdr:from>
    <cdr:to>
      <cdr:x>0.33766</cdr:x>
      <cdr:y>0.5942</cdr:y>
    </cdr:to>
    <cdr:cxnSp macro="">
      <cdr:nvCxnSpPr>
        <cdr:cNvPr id="21" name="Connecteur droit 20"/>
        <cdr:cNvCxnSpPr/>
      </cdr:nvCxnSpPr>
      <cdr:spPr>
        <a:xfrm xmlns:a="http://schemas.openxmlformats.org/drawingml/2006/main" flipH="1" flipV="1">
          <a:off x="1296144" y="1656184"/>
          <a:ext cx="576064" cy="1296144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0.15584</cdr:x>
      <cdr:y>0.33333</cdr:y>
    </cdr:from>
    <cdr:to>
      <cdr:x>0.23377</cdr:x>
      <cdr:y>0.75362</cdr:y>
    </cdr:to>
    <cdr:grpSp>
      <cdr:nvGrpSpPr>
        <cdr:cNvPr id="53" name="Groupe 52"/>
        <cdr:cNvGrpSpPr/>
      </cdr:nvGrpSpPr>
      <cdr:grpSpPr>
        <a:xfrm xmlns:a="http://schemas.openxmlformats.org/drawingml/2006/main">
          <a:off x="628417" y="1416143"/>
          <a:ext cx="314248" cy="1785590"/>
          <a:chOff x="864096" y="1656184"/>
          <a:chExt cx="432048" cy="2088232"/>
        </a:xfrm>
      </cdr:grpSpPr>
      <cdr:cxnSp macro="">
        <cdr:nvCxnSpPr>
          <cdr:cNvPr id="23" name="Connecteur droit 22"/>
          <cdr:cNvCxnSpPr/>
        </cdr:nvCxnSpPr>
        <cdr:spPr>
          <a:xfrm xmlns:a="http://schemas.openxmlformats.org/drawingml/2006/main" flipV="1">
            <a:off x="864096" y="1656184"/>
            <a:ext cx="432048" cy="1296144"/>
          </a:xfrm>
          <a:prstGeom xmlns:a="http://schemas.openxmlformats.org/drawingml/2006/main" prst="line">
            <a:avLst/>
          </a:prstGeom>
          <a:ln xmlns:a="http://schemas.openxmlformats.org/drawingml/2006/main" w="28575">
            <a:solidFill>
              <a:schemeClr val="tx1">
                <a:lumMod val="65000"/>
                <a:lumOff val="35000"/>
              </a:schemeClr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27" name="Connecteur droit 26"/>
          <cdr:cNvCxnSpPr/>
        </cdr:nvCxnSpPr>
        <cdr:spPr>
          <a:xfrm xmlns:a="http://schemas.openxmlformats.org/drawingml/2006/main" flipH="1" flipV="1">
            <a:off x="864096" y="2952328"/>
            <a:ext cx="432048" cy="792088"/>
          </a:xfrm>
          <a:prstGeom xmlns:a="http://schemas.openxmlformats.org/drawingml/2006/main" prst="line">
            <a:avLst/>
          </a:prstGeom>
          <a:ln xmlns:a="http://schemas.openxmlformats.org/drawingml/2006/main" w="28575">
            <a:solidFill>
              <a:schemeClr val="tx1">
                <a:lumMod val="65000"/>
                <a:lumOff val="35000"/>
              </a:schemeClr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0.33766</cdr:x>
      <cdr:y>0.24638</cdr:y>
    </cdr:from>
    <cdr:to>
      <cdr:x>0.54545</cdr:x>
      <cdr:y>0.65218</cdr:y>
    </cdr:to>
    <cdr:grpSp>
      <cdr:nvGrpSpPr>
        <cdr:cNvPr id="52" name="Groupe 51"/>
        <cdr:cNvGrpSpPr/>
      </cdr:nvGrpSpPr>
      <cdr:grpSpPr>
        <a:xfrm xmlns:a="http://schemas.openxmlformats.org/drawingml/2006/main">
          <a:off x="1361596" y="1046738"/>
          <a:ext cx="837903" cy="1724030"/>
          <a:chOff x="1872208" y="1224136"/>
          <a:chExt cx="1152128" cy="2016224"/>
        </a:xfrm>
      </cdr:grpSpPr>
      <cdr:cxnSp macro="">
        <cdr:nvCxnSpPr>
          <cdr:cNvPr id="8" name="Connecteur droit 7"/>
          <cdr:cNvCxnSpPr/>
        </cdr:nvCxnSpPr>
        <cdr:spPr>
          <a:xfrm xmlns:a="http://schemas.openxmlformats.org/drawingml/2006/main" flipH="1" flipV="1">
            <a:off x="2376264" y="1224136"/>
            <a:ext cx="648072" cy="2016224"/>
          </a:xfrm>
          <a:prstGeom xmlns:a="http://schemas.openxmlformats.org/drawingml/2006/main" prst="line">
            <a:avLst/>
          </a:prstGeom>
          <a:ln xmlns:a="http://schemas.openxmlformats.org/drawingml/2006/main" w="28575">
            <a:solidFill>
              <a:schemeClr val="tx1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2" name="Connecteur droit 11"/>
          <cdr:cNvCxnSpPr/>
        </cdr:nvCxnSpPr>
        <cdr:spPr>
          <a:xfrm xmlns:a="http://schemas.openxmlformats.org/drawingml/2006/main" flipV="1">
            <a:off x="1872208" y="1224136"/>
            <a:ext cx="504056" cy="1728192"/>
          </a:xfrm>
          <a:prstGeom xmlns:a="http://schemas.openxmlformats.org/drawingml/2006/main" prst="line">
            <a:avLst/>
          </a:prstGeom>
          <a:ln xmlns:a="http://schemas.openxmlformats.org/drawingml/2006/main" w="28575">
            <a:solidFill>
              <a:schemeClr val="tx1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0.23377</cdr:x>
      <cdr:y>0.24638</cdr:y>
    </cdr:from>
    <cdr:to>
      <cdr:x>0.23377</cdr:x>
      <cdr:y>0.79109</cdr:y>
    </cdr:to>
    <cdr:cxnSp macro="">
      <cdr:nvCxnSpPr>
        <cdr:cNvPr id="3" name="Connecteur droit 2"/>
        <cdr:cNvCxnSpPr/>
      </cdr:nvCxnSpPr>
      <cdr:spPr>
        <a:xfrm xmlns:a="http://schemas.openxmlformats.org/drawingml/2006/main">
          <a:off x="1296144" y="1224136"/>
          <a:ext cx="0" cy="2706419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B0F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0.23377</cdr:x>
      <cdr:y>0.33333</cdr:y>
    </cdr:from>
    <cdr:to>
      <cdr:x>0.33766</cdr:x>
      <cdr:y>0.5942</cdr:y>
    </cdr:to>
    <cdr:cxnSp macro="">
      <cdr:nvCxnSpPr>
        <cdr:cNvPr id="21" name="Connecteur droit 20"/>
        <cdr:cNvCxnSpPr/>
      </cdr:nvCxnSpPr>
      <cdr:spPr>
        <a:xfrm xmlns:a="http://schemas.openxmlformats.org/drawingml/2006/main" flipH="1" flipV="1">
          <a:off x="1296144" y="1656184"/>
          <a:ext cx="576064" cy="1296144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0.15584</cdr:x>
      <cdr:y>0.33333</cdr:y>
    </cdr:from>
    <cdr:to>
      <cdr:x>0.23377</cdr:x>
      <cdr:y>0.75362</cdr:y>
    </cdr:to>
    <cdr:grpSp>
      <cdr:nvGrpSpPr>
        <cdr:cNvPr id="53" name="Groupe 52"/>
        <cdr:cNvGrpSpPr/>
      </cdr:nvGrpSpPr>
      <cdr:grpSpPr>
        <a:xfrm xmlns:a="http://schemas.openxmlformats.org/drawingml/2006/main">
          <a:off x="628417" y="1416143"/>
          <a:ext cx="314248" cy="1785590"/>
          <a:chOff x="864096" y="1656184"/>
          <a:chExt cx="432048" cy="2088232"/>
        </a:xfrm>
      </cdr:grpSpPr>
      <cdr:cxnSp macro="">
        <cdr:nvCxnSpPr>
          <cdr:cNvPr id="23" name="Connecteur droit 22"/>
          <cdr:cNvCxnSpPr/>
        </cdr:nvCxnSpPr>
        <cdr:spPr>
          <a:xfrm xmlns:a="http://schemas.openxmlformats.org/drawingml/2006/main" flipV="1">
            <a:off x="864096" y="1656184"/>
            <a:ext cx="432048" cy="1296144"/>
          </a:xfrm>
          <a:prstGeom xmlns:a="http://schemas.openxmlformats.org/drawingml/2006/main" prst="line">
            <a:avLst/>
          </a:prstGeom>
          <a:ln xmlns:a="http://schemas.openxmlformats.org/drawingml/2006/main" w="28575">
            <a:solidFill>
              <a:schemeClr val="tx1">
                <a:lumMod val="65000"/>
                <a:lumOff val="35000"/>
              </a:schemeClr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27" name="Connecteur droit 26"/>
          <cdr:cNvCxnSpPr/>
        </cdr:nvCxnSpPr>
        <cdr:spPr>
          <a:xfrm xmlns:a="http://schemas.openxmlformats.org/drawingml/2006/main" flipH="1" flipV="1">
            <a:off x="864096" y="2952328"/>
            <a:ext cx="432048" cy="792088"/>
          </a:xfrm>
          <a:prstGeom xmlns:a="http://schemas.openxmlformats.org/drawingml/2006/main" prst="line">
            <a:avLst/>
          </a:prstGeom>
          <a:ln xmlns:a="http://schemas.openxmlformats.org/drawingml/2006/main" w="28575">
            <a:solidFill>
              <a:schemeClr val="tx1">
                <a:lumMod val="65000"/>
                <a:lumOff val="35000"/>
              </a:schemeClr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0.33766</cdr:x>
      <cdr:y>0.21739</cdr:y>
    </cdr:from>
    <cdr:to>
      <cdr:x>0.76623</cdr:x>
      <cdr:y>0.72464</cdr:y>
    </cdr:to>
    <cdr:grpSp>
      <cdr:nvGrpSpPr>
        <cdr:cNvPr id="52" name="Groupe 51"/>
        <cdr:cNvGrpSpPr/>
      </cdr:nvGrpSpPr>
      <cdr:grpSpPr>
        <a:xfrm xmlns:a="http://schemas.openxmlformats.org/drawingml/2006/main">
          <a:off x="1361596" y="923575"/>
          <a:ext cx="1728187" cy="2155037"/>
          <a:chOff x="1872208" y="1080120"/>
          <a:chExt cx="2376264" cy="2520280"/>
        </a:xfrm>
      </cdr:grpSpPr>
      <cdr:cxnSp macro="">
        <cdr:nvCxnSpPr>
          <cdr:cNvPr id="4" name="Connecteur droit 3"/>
          <cdr:cNvCxnSpPr/>
        </cdr:nvCxnSpPr>
        <cdr:spPr>
          <a:xfrm xmlns:a="http://schemas.openxmlformats.org/drawingml/2006/main" flipH="1" flipV="1">
            <a:off x="3672408" y="1080120"/>
            <a:ext cx="576064" cy="2520280"/>
          </a:xfrm>
          <a:prstGeom xmlns:a="http://schemas.openxmlformats.org/drawingml/2006/main" prst="line">
            <a:avLst/>
          </a:prstGeom>
          <a:ln xmlns:a="http://schemas.openxmlformats.org/drawingml/2006/main" w="28575">
            <a:solidFill>
              <a:schemeClr val="tx1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8" name="Connecteur droit 7"/>
          <cdr:cNvCxnSpPr/>
        </cdr:nvCxnSpPr>
        <cdr:spPr>
          <a:xfrm xmlns:a="http://schemas.openxmlformats.org/drawingml/2006/main" flipH="1" flipV="1">
            <a:off x="2376264" y="1224136"/>
            <a:ext cx="648072" cy="2016224"/>
          </a:xfrm>
          <a:prstGeom xmlns:a="http://schemas.openxmlformats.org/drawingml/2006/main" prst="line">
            <a:avLst/>
          </a:prstGeom>
          <a:ln xmlns:a="http://schemas.openxmlformats.org/drawingml/2006/main" w="28575">
            <a:solidFill>
              <a:schemeClr val="tx1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9" name="Connecteur droit 8"/>
          <cdr:cNvCxnSpPr/>
        </cdr:nvCxnSpPr>
        <cdr:spPr>
          <a:xfrm xmlns:a="http://schemas.openxmlformats.org/drawingml/2006/main" flipV="1">
            <a:off x="3024336" y="1080120"/>
            <a:ext cx="648072" cy="2088232"/>
          </a:xfrm>
          <a:prstGeom xmlns:a="http://schemas.openxmlformats.org/drawingml/2006/main" prst="line">
            <a:avLst/>
          </a:prstGeom>
          <a:ln xmlns:a="http://schemas.openxmlformats.org/drawingml/2006/main" w="28575">
            <a:solidFill>
              <a:schemeClr val="tx1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2" name="Connecteur droit 11"/>
          <cdr:cNvCxnSpPr/>
        </cdr:nvCxnSpPr>
        <cdr:spPr>
          <a:xfrm xmlns:a="http://schemas.openxmlformats.org/drawingml/2006/main" flipV="1">
            <a:off x="1872208" y="1224136"/>
            <a:ext cx="504056" cy="1728192"/>
          </a:xfrm>
          <a:prstGeom xmlns:a="http://schemas.openxmlformats.org/drawingml/2006/main" prst="line">
            <a:avLst/>
          </a:prstGeom>
          <a:ln xmlns:a="http://schemas.openxmlformats.org/drawingml/2006/main" w="28575">
            <a:solidFill>
              <a:schemeClr val="tx1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0.71429</cdr:x>
      <cdr:y>0.7776</cdr:y>
    </cdr:from>
    <cdr:to>
      <cdr:x>0.81818</cdr:x>
      <cdr:y>0.83335</cdr:y>
    </cdr:to>
    <cdr:sp macro="" textlink="">
      <cdr:nvSpPr>
        <cdr:cNvPr id="38" name="ZoneTexte 52"/>
        <cdr:cNvSpPr txBox="1"/>
      </cdr:nvSpPr>
      <cdr:spPr>
        <a:xfrm xmlns:a="http://schemas.openxmlformats.org/drawingml/2006/main">
          <a:off x="3960440" y="3863535"/>
          <a:ext cx="576064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b="1" dirty="0" smtClean="0"/>
            <a:t>H0,q0</a:t>
          </a:r>
          <a:endParaRPr lang="fr-FR" sz="1200" b="1" dirty="0"/>
        </a:p>
      </cdr:txBody>
    </cdr:sp>
  </cdr:relSizeAnchor>
  <cdr:relSizeAnchor xmlns:cdr="http://schemas.openxmlformats.org/drawingml/2006/chartDrawing">
    <cdr:from>
      <cdr:x>0.62338</cdr:x>
      <cdr:y>0.14493</cdr:y>
    </cdr:from>
    <cdr:to>
      <cdr:x>0.72727</cdr:x>
      <cdr:y>0.18841</cdr:y>
    </cdr:to>
    <cdr:sp macro="" textlink="">
      <cdr:nvSpPr>
        <cdr:cNvPr id="44" name="ZoneTexte 43"/>
        <cdr:cNvSpPr txBox="1"/>
      </cdr:nvSpPr>
      <cdr:spPr>
        <a:xfrm xmlns:a="http://schemas.openxmlformats.org/drawingml/2006/main">
          <a:off x="3456384" y="720080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 b="1" dirty="0" smtClean="0"/>
            <a:t>H1,q1</a:t>
          </a:r>
        </a:p>
      </cdr:txBody>
    </cdr:sp>
  </cdr:relSizeAnchor>
  <cdr:relSizeAnchor xmlns:cdr="http://schemas.openxmlformats.org/drawingml/2006/chartDrawing">
    <cdr:from>
      <cdr:x>0.38961</cdr:x>
      <cdr:y>0.17391</cdr:y>
    </cdr:from>
    <cdr:to>
      <cdr:x>0.49351</cdr:x>
      <cdr:y>0.21739</cdr:y>
    </cdr:to>
    <cdr:sp macro="" textlink="">
      <cdr:nvSpPr>
        <cdr:cNvPr id="45" name="ZoneTexte 1"/>
        <cdr:cNvSpPr txBox="1"/>
      </cdr:nvSpPr>
      <cdr:spPr>
        <a:xfrm xmlns:a="http://schemas.openxmlformats.org/drawingml/2006/main">
          <a:off x="2160240" y="864096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b="1" dirty="0" smtClean="0"/>
            <a:t>H3,q3</a:t>
          </a:r>
        </a:p>
      </cdr:txBody>
    </cdr:sp>
  </cdr:relSizeAnchor>
  <cdr:relSizeAnchor xmlns:cdr="http://schemas.openxmlformats.org/drawingml/2006/chartDrawing">
    <cdr:from>
      <cdr:x>0.49351</cdr:x>
      <cdr:y>0.68116</cdr:y>
    </cdr:from>
    <cdr:to>
      <cdr:x>0.5974</cdr:x>
      <cdr:y>0.72464</cdr:y>
    </cdr:to>
    <cdr:sp macro="" textlink="">
      <cdr:nvSpPr>
        <cdr:cNvPr id="46" name="ZoneTexte 1"/>
        <cdr:cNvSpPr txBox="1"/>
      </cdr:nvSpPr>
      <cdr:spPr>
        <a:xfrm xmlns:a="http://schemas.openxmlformats.org/drawingml/2006/main">
          <a:off x="2736304" y="3384376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b="1" dirty="0" smtClean="0"/>
            <a:t>H2,q2</a:t>
          </a:r>
        </a:p>
      </cdr:txBody>
    </cdr:sp>
  </cdr:relSizeAnchor>
  <cdr:relSizeAnchor xmlns:cdr="http://schemas.openxmlformats.org/drawingml/2006/chartDrawing">
    <cdr:from>
      <cdr:x>0.2987</cdr:x>
      <cdr:y>0.6087</cdr:y>
    </cdr:from>
    <cdr:to>
      <cdr:x>0.4026</cdr:x>
      <cdr:y>0.65217</cdr:y>
    </cdr:to>
    <cdr:sp macro="" textlink="">
      <cdr:nvSpPr>
        <cdr:cNvPr id="47" name="ZoneTexte 1"/>
        <cdr:cNvSpPr txBox="1"/>
      </cdr:nvSpPr>
      <cdr:spPr>
        <a:xfrm xmlns:a="http://schemas.openxmlformats.org/drawingml/2006/main">
          <a:off x="1656184" y="3024336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b="1" dirty="0" smtClean="0"/>
            <a:t>H4,q4</a:t>
          </a:r>
        </a:p>
      </cdr:txBody>
    </cdr:sp>
  </cdr:relSizeAnchor>
  <cdr:relSizeAnchor xmlns:cdr="http://schemas.openxmlformats.org/drawingml/2006/chartDrawing">
    <cdr:from>
      <cdr:x>0.09091</cdr:x>
      <cdr:y>0.52174</cdr:y>
    </cdr:from>
    <cdr:to>
      <cdr:x>0.19481</cdr:x>
      <cdr:y>0.56522</cdr:y>
    </cdr:to>
    <cdr:sp macro="" textlink="">
      <cdr:nvSpPr>
        <cdr:cNvPr id="48" name="ZoneTexte 1"/>
        <cdr:cNvSpPr txBox="1"/>
      </cdr:nvSpPr>
      <cdr:spPr>
        <a:xfrm xmlns:a="http://schemas.openxmlformats.org/drawingml/2006/main">
          <a:off x="504056" y="2592288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b="1" dirty="0" smtClean="0"/>
            <a:t>0,q6</a:t>
          </a:r>
        </a:p>
      </cdr:txBody>
    </cdr:sp>
  </cdr:relSizeAnchor>
  <cdr:relSizeAnchor xmlns:cdr="http://schemas.openxmlformats.org/drawingml/2006/chartDrawing">
    <cdr:from>
      <cdr:x>0.16883</cdr:x>
      <cdr:y>0.28986</cdr:y>
    </cdr:from>
    <cdr:to>
      <cdr:x>0.27273</cdr:x>
      <cdr:y>0.33333</cdr:y>
    </cdr:to>
    <cdr:sp macro="" textlink="">
      <cdr:nvSpPr>
        <cdr:cNvPr id="49" name="ZoneTexte 1"/>
        <cdr:cNvSpPr txBox="1"/>
      </cdr:nvSpPr>
      <cdr:spPr>
        <a:xfrm xmlns:a="http://schemas.openxmlformats.org/drawingml/2006/main">
          <a:off x="936104" y="1440160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b="1" dirty="0" smtClean="0"/>
            <a:t>H5,0</a:t>
          </a:r>
          <a:endParaRPr lang="fr-FR" sz="1100" b="1" dirty="0" smtClean="0"/>
        </a:p>
      </cdr:txBody>
    </cdr:sp>
  </cdr:relSizeAnchor>
  <cdr:relSizeAnchor xmlns:cdr="http://schemas.openxmlformats.org/drawingml/2006/chartDrawing">
    <cdr:from>
      <cdr:x>0.20779</cdr:x>
      <cdr:y>0.76199</cdr:y>
    </cdr:from>
    <cdr:to>
      <cdr:x>0.31169</cdr:x>
      <cdr:y>0.80547</cdr:y>
    </cdr:to>
    <cdr:sp macro="" textlink="">
      <cdr:nvSpPr>
        <cdr:cNvPr id="50" name="ZoneTexte 1"/>
        <cdr:cNvSpPr txBox="1"/>
      </cdr:nvSpPr>
      <cdr:spPr>
        <a:xfrm xmlns:a="http://schemas.openxmlformats.org/drawingml/2006/main">
          <a:off x="1152128" y="3786011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b="1" dirty="0" smtClean="0"/>
            <a:t>H7,0</a:t>
          </a:r>
          <a:endParaRPr lang="fr-FR" sz="1100" b="1" dirty="0" smtClean="0"/>
        </a:p>
      </cdr:txBody>
    </cdr:sp>
  </cdr:relSizeAnchor>
  <cdr:relSizeAnchor xmlns:cdr="http://schemas.openxmlformats.org/drawingml/2006/chartDrawing">
    <cdr:from>
      <cdr:x>0.78488</cdr:x>
      <cdr:y>0.67473</cdr:y>
    </cdr:from>
    <cdr:to>
      <cdr:x>0.87579</cdr:x>
      <cdr:y>0.74906</cdr:y>
    </cdr:to>
    <cdr:sp macro="" textlink="">
      <cdr:nvSpPr>
        <cdr:cNvPr id="51" name="ZoneTexte 72"/>
        <cdr:cNvSpPr txBox="1"/>
      </cdr:nvSpPr>
      <cdr:spPr>
        <a:xfrm xmlns:a="http://schemas.openxmlformats.org/drawingml/2006/main">
          <a:off x="4351881" y="3352422"/>
          <a:ext cx="504056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dirty="0" smtClean="0"/>
            <a:t>0R</a:t>
          </a:r>
          <a:endParaRPr lang="fr-FR" dirty="0"/>
        </a:p>
      </cdr:txBody>
    </cdr:sp>
  </cdr:relSizeAnchor>
  <cdr:relSizeAnchor xmlns:cdr="http://schemas.openxmlformats.org/drawingml/2006/chartDrawing">
    <cdr:from>
      <cdr:x>0.05646</cdr:x>
      <cdr:y>0.27119</cdr:y>
    </cdr:from>
    <cdr:to>
      <cdr:x>0.46429</cdr:x>
      <cdr:y>0.82393</cdr:y>
    </cdr:to>
    <cdr:sp macro="" textlink="">
      <cdr:nvSpPr>
        <cdr:cNvPr id="22" name="Ellipse 21"/>
        <cdr:cNvSpPr/>
      </cdr:nvSpPr>
      <cdr:spPr>
        <a:xfrm xmlns:a="http://schemas.openxmlformats.org/drawingml/2006/main">
          <a:off x="227678" y="1152128"/>
          <a:ext cx="1644530" cy="234829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fr-FR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B8C12-AF89-4515-9BFD-0739A5F02AAE}" type="datetimeFigureOut">
              <a:rPr lang="fr-FR" smtClean="0"/>
              <a:t>20/07/2012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8CE93-3C01-4184-9E8B-613784450C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786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CE93-3C01-4184-9E8B-613784450C44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317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CE93-3C01-4184-9E8B-613784450C44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317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CE93-3C01-4184-9E8B-613784450C44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317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CE93-3C01-4184-9E8B-613784450C44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317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CE93-3C01-4184-9E8B-613784450C44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317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CE93-3C01-4184-9E8B-613784450C44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317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1BADE-DD5F-4E05-8DE2-9E51919FF323}" type="datetime1">
              <a:rPr lang="fr-FR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20/07/2012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50147-1584-47DF-8349-8F289E3E3C84}" type="slidenum">
              <a:rPr lang="fr-FR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02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B7DF3-F75E-4355-98BC-7974EC834661}" type="datetime1">
              <a:rPr lang="fr-F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20/07/2012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4528C-AF04-4982-8704-30B0E1B33263}" type="slidenum">
              <a:rPr lang="fr-F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758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F8069-5B7C-454A-AF83-2BF42A59098D}" type="datetime1">
              <a:rPr lang="fr-F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20/07/2012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8FE1A-51ED-4E03-86F4-1679314C9276}" type="slidenum">
              <a:rPr lang="fr-F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807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D2B51-E1B7-4A25-B149-9D917ED8E1CE}" type="datetime1">
              <a:rPr lang="fr-F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20/07/2012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CAE3A-6A76-4B7D-BF0E-9AB314ADF190}" type="slidenum">
              <a:rPr lang="fr-F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796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EAD54-AEC9-4763-80E6-F095CD815C78}" type="datetime1">
              <a:rPr lang="fr-FR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20/07/2012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0081A-4B5A-485C-AECD-C4688E24B0EE}" type="slidenum">
              <a:rPr lang="fr-FR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639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588C6-446D-4883-805A-D0CB59A8132F}" type="datetime1">
              <a:rPr lang="fr-F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20/07/2012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AAC2E-9FC2-4FC5-90FA-E33F2CA419A8}" type="slidenum">
              <a:rPr lang="fr-F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636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3C499-75BD-43BC-A21E-33BFC1BB335C}" type="datetime1">
              <a:rPr lang="fr-F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20/07/2012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5F9FA-C8F9-4F93-8D57-4770CEC251F6}" type="slidenum">
              <a:rPr lang="fr-F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35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BFF5A-E86B-4016-B55B-5910916FDEF1}" type="datetime1">
              <a:rPr lang="fr-F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20/07/2012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2C9EA-795D-431C-AD1B-0E893B7B90FF}" type="slidenum">
              <a:rPr lang="fr-F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319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CF2CB-4216-430E-9A3B-EA7049FB9CAE}" type="datetime1">
              <a:rPr lang="fr-F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20/07/2012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44425-0F5D-48DF-87EF-193812797DE1}" type="slidenum">
              <a:rPr lang="fr-F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2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65EC0-FD4D-453A-ADF5-7DBC33878A59}" type="datetime1">
              <a:rPr lang="fr-F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20/07/2012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1589E-AE62-4A6E-84CE-C264C8558783}" type="slidenum">
              <a:rPr lang="fr-F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63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et arrondir un rectangle à un seul coin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riangle rect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33147-288C-45ED-8A08-D20CFFE3161B}" type="datetime1">
              <a:rPr lang="fr-F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20/07/2012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C992B-0AB1-4EF7-B270-7978B2ECBD67}" type="slidenum">
              <a:rPr lang="fr-F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340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9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BDE799-B59F-4BDF-A9F5-71E6589C5A1A}" type="datetime1">
              <a:rPr lang="fr-F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20/07/2012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11FEF8-387A-45E1-8229-24FE42267C03}" type="slidenum">
              <a:rPr lang="fr-F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Groupe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402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075A2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075A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0B9B74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wmf"/><Relationship Id="rId4" Type="http://schemas.openxmlformats.org/officeDocument/2006/relationships/package" Target="../embeddings/Feuille_de_calcul_Microsoft_Excel1.xlsx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772400" cy="1326009"/>
          </a:xfrm>
        </p:spPr>
        <p:txBody>
          <a:bodyPr>
            <a:sp3d prstMaterial="flat"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400" dirty="0" smtClean="0">
                <a:solidFill>
                  <a:schemeClr val="tx1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PFE: </a:t>
            </a:r>
            <a:r>
              <a:rPr lang="fr-FR" sz="4400" dirty="0" err="1" smtClean="0">
                <a:solidFill>
                  <a:schemeClr val="tx1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HydroRam</a:t>
            </a:r>
            <a:endParaRPr lang="fr-FR" sz="4400" b="0" dirty="0">
              <a:solidFill>
                <a:schemeClr val="tx1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9B5F1-BF35-428C-912D-93EA261604B4}" type="slidenum">
              <a:rPr lang="fr-FR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4342" name="ZoneTexte 11"/>
          <p:cNvSpPr txBox="1">
            <a:spLocks noChangeArrowheads="1"/>
          </p:cNvSpPr>
          <p:nvPr/>
        </p:nvSpPr>
        <p:spPr bwMode="auto">
          <a:xfrm>
            <a:off x="6804248" y="6305202"/>
            <a:ext cx="20879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prstClr val="black"/>
                </a:solidFill>
              </a:rPr>
              <a:t>Quentin LETELLIER</a:t>
            </a:r>
          </a:p>
        </p:txBody>
      </p:sp>
      <p:sp>
        <p:nvSpPr>
          <p:cNvPr id="14343" name="ZoneTexte 12"/>
          <p:cNvSpPr txBox="1">
            <a:spLocks noChangeArrowheads="1"/>
          </p:cNvSpPr>
          <p:nvPr/>
        </p:nvSpPr>
        <p:spPr bwMode="auto">
          <a:xfrm>
            <a:off x="3175" y="6211888"/>
            <a:ext cx="1584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prstClr val="black"/>
                </a:solidFill>
              </a:rPr>
              <a:t>24/03/2011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/>
              </a:solidFill>
            </a:endParaRPr>
          </a:p>
        </p:txBody>
      </p:sp>
      <p:pic>
        <p:nvPicPr>
          <p:cNvPr id="14344" name="Imag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05488"/>
            <a:ext cx="1828800" cy="1052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espritdepicardie.com/files/Nouvelle%20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021" y="2427566"/>
            <a:ext cx="5667375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71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2719" y="260648"/>
            <a:ext cx="8229600" cy="707926"/>
          </a:xfrm>
        </p:spPr>
        <p:txBody>
          <a:bodyPr/>
          <a:lstStyle/>
          <a:p>
            <a:r>
              <a:rPr lang="fr-FR" sz="3200" dirty="0" smtClean="0"/>
              <a:t>Principe de fonctionnement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CAE3A-6A76-4B7D-BF0E-9AB314ADF190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1520" y="1124744"/>
            <a:ext cx="878497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Etape n°2:  Clapet de batterie ouvert ; clapet de refoulement fermé.</a:t>
            </a:r>
          </a:p>
          <a:p>
            <a:r>
              <a:rPr lang="fr-FR" dirty="0" smtClean="0">
                <a:sym typeface="Wingdings" pitchFamily="2" charset="2"/>
              </a:rPr>
              <a:t></a:t>
            </a:r>
            <a:r>
              <a:rPr lang="fr-FR" dirty="0" smtClean="0"/>
              <a:t>L’eau continue d’accélérer, lorsqu’elle atteint une vitesse critique le clapet commence à se fermer.</a:t>
            </a:r>
            <a:endParaRPr lang="fr-FR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ilan des forces qui s’exercent sur le clapet de batterie:</a:t>
            </a:r>
          </a:p>
          <a:p>
            <a:endParaRPr lang="fr-FR" dirty="0"/>
          </a:p>
          <a:p>
            <a:endParaRPr lang="fr-F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ZoneTexte 82"/>
              <p:cNvSpPr txBox="1"/>
              <p:nvPr/>
            </p:nvSpPr>
            <p:spPr>
              <a:xfrm>
                <a:off x="603833" y="5396809"/>
                <a:ext cx="6560455" cy="652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0" dirty="0" smtClean="0"/>
                  <a:t>Le débit augmentant, lorsque</a:t>
                </a:r>
                <a14:m>
                  <m:oMath xmlns:m="http://schemas.openxmlformats.org/officeDocument/2006/math">
                    <m:r>
                      <a:rPr lang="fr-FR" sz="1200" b="0" i="1" smtClean="0">
                        <a:latin typeface="Cambria Math"/>
                      </a:rPr>
                      <m:t> </m:t>
                    </m:r>
                    <m:r>
                      <a:rPr lang="fr-FR" sz="1200" b="0" i="1" smtClean="0">
                        <a:latin typeface="Cambria Math"/>
                      </a:rPr>
                      <m:t>𝑉</m:t>
                    </m:r>
                    <m:r>
                      <a:rPr lang="fr-FR" sz="1200" b="0" i="1" smtClean="0">
                        <a:latin typeface="Cambria Math"/>
                      </a:rPr>
                      <m:t>&gt;</m:t>
                    </m:r>
                    <m:r>
                      <a:rPr lang="fr-FR" sz="1200" b="0" i="1" smtClean="0">
                        <a:latin typeface="Cambria Math"/>
                      </a:rPr>
                      <m:t>𝑉𝑐𝑟𝑖𝑡𝑖𝑞𝑢𝑒</m:t>
                    </m:r>
                    <m:r>
                      <a:rPr lang="fr-FR" sz="12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12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FR" sz="1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sz="1200" b="0" i="1" smtClean="0">
                                <a:latin typeface="Cambria Math"/>
                              </a:rPr>
                              <m:t>𝐹</m:t>
                            </m:r>
                            <m:r>
                              <a:rPr lang="fr-FR" sz="1200" b="0" i="1" smtClean="0">
                                <a:latin typeface="Cambria Math"/>
                              </a:rPr>
                              <m:t>0</m:t>
                            </m:r>
                          </m:num>
                          <m:den>
                            <m:r>
                              <a:rPr lang="fr-FR" sz="1200" b="0" i="1" smtClean="0">
                                <a:latin typeface="Cambria Math"/>
                              </a:rPr>
                              <m:t>𝐶𝑠𝑡𝑒</m:t>
                            </m:r>
                          </m:den>
                        </m:f>
                      </m:e>
                    </m:rad>
                  </m:oMath>
                </a14:m>
                <a:r>
                  <a:rPr lang="fr-FR" sz="1200" dirty="0" smtClean="0"/>
                  <a:t> , alors </a:t>
                </a:r>
                <a:r>
                  <a:rPr lang="fr-FR" sz="1200" b="1" dirty="0" smtClean="0"/>
                  <a:t>le clapet de batterie commence à se fermer.</a:t>
                </a:r>
                <a:endParaRPr lang="fr-FR" sz="1200" b="1" dirty="0"/>
              </a:p>
            </p:txBody>
          </p:sp>
        </mc:Choice>
        <mc:Fallback xmlns="">
          <p:sp>
            <p:nvSpPr>
              <p:cNvPr id="83" name="ZoneTexte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33" y="5396809"/>
                <a:ext cx="6560455" cy="652807"/>
              </a:xfrm>
              <a:prstGeom prst="rect">
                <a:avLst/>
              </a:prstGeom>
              <a:blipFill rotWithShape="1">
                <a:blip r:embed="rId2"/>
                <a:stretch>
                  <a:fillRect b="-65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e 88"/>
          <p:cNvGrpSpPr/>
          <p:nvPr/>
        </p:nvGrpSpPr>
        <p:grpSpPr>
          <a:xfrm>
            <a:off x="126190" y="2362174"/>
            <a:ext cx="3419011" cy="2350796"/>
            <a:chOff x="179512" y="2362174"/>
            <a:chExt cx="3419011" cy="2350796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70" t="37894"/>
            <a:stretch/>
          </p:blipFill>
          <p:spPr bwMode="auto">
            <a:xfrm>
              <a:off x="179512" y="2362174"/>
              <a:ext cx="3168352" cy="2350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85" name="Connecteur droit avec flèche 84"/>
            <p:cNvCxnSpPr/>
            <p:nvPr/>
          </p:nvCxnSpPr>
          <p:spPr>
            <a:xfrm>
              <a:off x="603833" y="4488575"/>
              <a:ext cx="655799" cy="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avec flèche 87"/>
            <p:cNvCxnSpPr/>
            <p:nvPr/>
          </p:nvCxnSpPr>
          <p:spPr>
            <a:xfrm>
              <a:off x="1835696" y="4488575"/>
              <a:ext cx="655799" cy="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Arc 86"/>
            <p:cNvSpPr/>
            <p:nvPr/>
          </p:nvSpPr>
          <p:spPr>
            <a:xfrm>
              <a:off x="2566106" y="3846228"/>
              <a:ext cx="482352" cy="45720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Arc 89"/>
            <p:cNvSpPr/>
            <p:nvPr/>
          </p:nvSpPr>
          <p:spPr>
            <a:xfrm rot="16200000">
              <a:off x="3128747" y="3846228"/>
              <a:ext cx="482352" cy="457200"/>
            </a:xfrm>
            <a:prstGeom prst="arc">
              <a:avLst>
                <a:gd name="adj1" fmla="val 16200000"/>
                <a:gd name="adj2" fmla="val 2136620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3047770" y="2959295"/>
            <a:ext cx="2262873" cy="797457"/>
            <a:chOff x="3047770" y="2959295"/>
            <a:chExt cx="2262873" cy="797457"/>
          </a:xfrm>
        </p:grpSpPr>
        <p:sp>
          <p:nvSpPr>
            <p:cNvPr id="80" name="ZoneTexte 79"/>
            <p:cNvSpPr txBox="1"/>
            <p:nvPr/>
          </p:nvSpPr>
          <p:spPr>
            <a:xfrm>
              <a:off x="3366427" y="2959295"/>
              <a:ext cx="1944216" cy="646331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/>
                <a:t>Force exercée sur le clapet:</a:t>
              </a:r>
            </a:p>
            <a:p>
              <a:r>
                <a:rPr lang="fr-FR" sz="1200" b="1" dirty="0" smtClean="0"/>
                <a:t>Poids, éventuel ressort… notée F0.</a:t>
              </a:r>
              <a:endParaRPr lang="fr-FR" sz="1200" b="1" dirty="0"/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>
              <a:off x="3047770" y="3282460"/>
              <a:ext cx="0" cy="474292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8" name="Groupe 7"/>
          <p:cNvGrpSpPr/>
          <p:nvPr/>
        </p:nvGrpSpPr>
        <p:grpSpPr>
          <a:xfrm>
            <a:off x="3047770" y="3918290"/>
            <a:ext cx="3540454" cy="1217513"/>
            <a:chOff x="3047770" y="3918290"/>
            <a:chExt cx="3540454" cy="12175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ZoneTexte 81"/>
                <p:cNvSpPr txBox="1"/>
                <p:nvPr/>
              </p:nvSpPr>
              <p:spPr>
                <a:xfrm>
                  <a:off x="3347864" y="3918290"/>
                  <a:ext cx="3240360" cy="1217513"/>
                </a:xfrm>
                <a:prstGeom prst="rect">
                  <a:avLst/>
                </a:prstGeom>
                <a:noFill/>
                <a:ln>
                  <a:solidFill>
                    <a:srgbClr val="00B0F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b="1" dirty="0" smtClean="0"/>
                    <a:t>Force exercée par l’eau sur le clapet de batterie (correspond à la perte de charge du clapet).</a:t>
                  </a:r>
                </a:p>
                <a:p>
                  <a:r>
                    <a:rPr lang="fr-FR" sz="1200" b="1" dirty="0" smtClean="0"/>
                    <a:t>De la forme </a:t>
                  </a:r>
                  <a:r>
                    <a:rPr lang="fr-FR" sz="1400" b="1" dirty="0" smtClean="0">
                      <a:solidFill>
                        <a:srgbClr val="FF0000"/>
                      </a:solidFill>
                    </a:rPr>
                    <a:t>F=</a:t>
                  </a:r>
                  <a:r>
                    <a:rPr lang="fr-FR" sz="1400" b="1" dirty="0" err="1" smtClean="0">
                      <a:solidFill>
                        <a:srgbClr val="FF0000"/>
                      </a:solidFill>
                    </a:rPr>
                    <a:t>Cste</a:t>
                  </a:r>
                  <a:r>
                    <a:rPr lang="fr-FR" sz="1400" b="1" dirty="0" smtClean="0">
                      <a:solidFill>
                        <a:srgbClr val="FF0000"/>
                      </a:solidFill>
                    </a:rPr>
                    <a:t>*V²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fr-FR" sz="1100" b="1" i="1" smtClean="0">
                                <a:latin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fr-FR" sz="1100" b="1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fr-FR" sz="1100" b="1" i="1" smtClean="0">
                                    <a:latin typeface="Cambria Math"/>
                                  </a:rPr>
                                  <m:t>𝑭</m:t>
                                </m:r>
                                <m:r>
                                  <a:rPr lang="fr-FR" sz="1100" b="1" i="1" smtClean="0">
                                    <a:latin typeface="Cambria Math"/>
                                  </a:rPr>
                                  <m:t>:</m:t>
                                </m:r>
                                <m:r>
                                  <a:rPr lang="fr-FR" sz="1100" b="1" i="1" smtClean="0">
                                    <a:latin typeface="Cambria Math"/>
                                  </a:rPr>
                                  <m:t>𝒇𝒐𝒓𝒄𝒆</m:t>
                                </m:r>
                                <m:r>
                                  <a:rPr lang="fr-FR" sz="1100" b="1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fr-FR" sz="1100" b="1" i="1" smtClean="0">
                                    <a:latin typeface="Cambria Math"/>
                                  </a:rPr>
                                  <m:t>𝒆𝒙𝒆𝒓𝒄</m:t>
                                </m:r>
                                <m:r>
                                  <a:rPr lang="fr-FR" sz="1100" b="1" i="1" smtClean="0">
                                    <a:latin typeface="Cambria Math"/>
                                  </a:rPr>
                                  <m:t>é</m:t>
                                </m:r>
                                <m:r>
                                  <a:rPr lang="fr-FR" sz="1100" b="1" i="1" smtClean="0">
                                    <a:latin typeface="Cambria Math"/>
                                  </a:rPr>
                                  <m:t>𝒆</m:t>
                                </m:r>
                                <m:r>
                                  <a:rPr lang="fr-FR" sz="1100" b="1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fr-FR" sz="1100" b="1" i="1" smtClean="0">
                                    <a:latin typeface="Cambria Math"/>
                                  </a:rPr>
                                  <m:t>𝒑𝒂𝒓</m:t>
                                </m:r>
                                <m:r>
                                  <a:rPr lang="fr-FR" sz="1100" b="1" i="1" smtClean="0">
                                    <a:latin typeface="Cambria Math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fr-FR" sz="1100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100" b="1" i="1" smtClean="0">
                                        <a:latin typeface="Cambria Math"/>
                                      </a:rPr>
                                      <m:t>𝒍</m:t>
                                    </m:r>
                                  </m:e>
                                  <m:sup>
                                    <m:r>
                                      <a:rPr lang="fr-FR" sz="1100" b="1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fr-FR" sz="1100" b="1" i="1" smtClean="0">
                                    <a:latin typeface="Cambria Math"/>
                                  </a:rPr>
                                  <m:t>𝒆𝒂𝒖</m:t>
                                </m:r>
                                <m:r>
                                  <a:rPr lang="fr-FR" sz="1100" b="1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fr-FR" sz="1100" b="1" i="1" smtClean="0">
                                    <a:latin typeface="Cambria Math"/>
                                  </a:rPr>
                                  <m:t>𝒔𝒖𝒓</m:t>
                                </m:r>
                                <m:r>
                                  <a:rPr lang="fr-FR" sz="1100" b="1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fr-FR" sz="1100" b="1" i="1" smtClean="0">
                                    <a:latin typeface="Cambria Math"/>
                                  </a:rPr>
                                  <m:t>𝒍𝒆</m:t>
                                </m:r>
                                <m:r>
                                  <a:rPr lang="fr-FR" sz="1100" b="1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fr-FR" sz="1100" b="1" i="1" smtClean="0">
                                    <a:latin typeface="Cambria Math"/>
                                  </a:rPr>
                                  <m:t>𝒄𝒍𝒂𝒑𝒆𝒕</m:t>
                                </m:r>
                              </m:e>
                              <m:e>
                                <m:r>
                                  <a:rPr lang="fr-FR" sz="1100" b="1" i="1" smtClean="0">
                                    <a:latin typeface="Cambria Math"/>
                                  </a:rPr>
                                  <m:t>𝑪𝒔𝒕𝒆</m:t>
                                </m:r>
                                <m:r>
                                  <a:rPr lang="fr-FR" sz="1100" b="1" i="1" smtClean="0">
                                    <a:latin typeface="Cambria Math"/>
                                  </a:rPr>
                                  <m:t>:</m:t>
                                </m:r>
                                <m:r>
                                  <a:rPr lang="fr-FR" sz="1100" b="1" i="1" smtClean="0">
                                    <a:latin typeface="Cambria Math"/>
                                  </a:rPr>
                                  <m:t>𝒄𝒐𝒏𝒔𝒕𝒂𝒏𝒕𝒆</m:t>
                                </m:r>
                                <m:r>
                                  <a:rPr lang="fr-FR" sz="1100" b="1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fr-FR" sz="1100" b="1" i="1" smtClean="0">
                                    <a:latin typeface="Cambria Math"/>
                                  </a:rPr>
                                  <m:t>𝒑𝒓𝒐𝒑𝒓𝒆</m:t>
                                </m:r>
                                <m:r>
                                  <a:rPr lang="fr-FR" sz="1100" b="1" i="1" smtClean="0">
                                    <a:latin typeface="Cambria Math"/>
                                  </a:rPr>
                                  <m:t> à </m:t>
                                </m:r>
                                <m:r>
                                  <a:rPr lang="fr-FR" sz="1100" b="1" i="1" smtClean="0">
                                    <a:latin typeface="Cambria Math"/>
                                  </a:rPr>
                                  <m:t>𝒄𝒉𝒂𝒒𝒖𝒆</m:t>
                                </m:r>
                                <m:r>
                                  <a:rPr lang="fr-FR" sz="1100" b="1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fr-FR" sz="1100" b="1" i="1" smtClean="0">
                                    <a:latin typeface="Cambria Math"/>
                                  </a:rPr>
                                  <m:t>𝒄𝒍𝒂𝒑𝒆𝒕</m:t>
                                </m:r>
                              </m:e>
                              <m:e>
                                <m:r>
                                  <a:rPr lang="fr-FR" sz="1100" b="1" i="1" smtClean="0">
                                    <a:latin typeface="Cambria Math"/>
                                  </a:rPr>
                                  <m:t>𝑸</m:t>
                                </m:r>
                                <m:r>
                                  <a:rPr lang="fr-FR" sz="1100" b="1" i="1" smtClean="0">
                                    <a:latin typeface="Cambria Math"/>
                                  </a:rPr>
                                  <m:t>:</m:t>
                                </m:r>
                                <m:r>
                                  <a:rPr lang="fr-FR" sz="1100" b="1" i="1" smtClean="0">
                                    <a:latin typeface="Cambria Math"/>
                                  </a:rPr>
                                  <m:t>𝒅</m:t>
                                </m:r>
                                <m:r>
                                  <a:rPr lang="fr-FR" sz="1100" b="1" i="1" smtClean="0">
                                    <a:latin typeface="Cambria Math"/>
                                  </a:rPr>
                                  <m:t>é</m:t>
                                </m:r>
                                <m:r>
                                  <a:rPr lang="fr-FR" sz="1100" b="1" i="1" smtClean="0">
                                    <a:latin typeface="Cambria Math"/>
                                  </a:rPr>
                                  <m:t>𝒃𝒊𝒕</m:t>
                                </m:r>
                                <m:r>
                                  <a:rPr lang="fr-FR" sz="1100" b="1" i="1" smtClean="0">
                                    <a:latin typeface="Cambria Math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fr-FR" sz="1100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100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p>
                                    <m:r>
                                      <a:rPr lang="fr-FR" sz="1100" b="1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fr-FR" sz="1100" b="1" i="1" smtClean="0">
                                    <a:latin typeface="Cambria Math"/>
                                  </a:rPr>
                                  <m:t>é</m:t>
                                </m:r>
                                <m:r>
                                  <a:rPr lang="fr-FR" sz="1100" b="1" i="1" smtClean="0">
                                    <a:latin typeface="Cambria Math"/>
                                  </a:rPr>
                                  <m:t>𝒄𝒐𝒖𝒍𝒂𝒏𝒕</m:t>
                                </m:r>
                                <m:r>
                                  <a:rPr lang="fr-FR" sz="1100" b="1" i="1" smtClean="0">
                                    <a:latin typeface="Cambria Math"/>
                                  </a:rPr>
                                  <m:t> à </m:t>
                                </m:r>
                                <m:r>
                                  <a:rPr lang="fr-FR" sz="1100" b="1" i="1" smtClean="0">
                                    <a:latin typeface="Cambria Math"/>
                                  </a:rPr>
                                  <m:t>𝒕𝒓𝒂𝒗𝒆𝒓𝒔</m:t>
                                </m:r>
                                <m:r>
                                  <a:rPr lang="fr-FR" sz="1100" b="1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fr-FR" sz="1100" b="1" i="1" smtClean="0">
                                    <a:latin typeface="Cambria Math"/>
                                  </a:rPr>
                                  <m:t>𝒍𝒆</m:t>
                                </m:r>
                                <m:r>
                                  <a:rPr lang="fr-FR" sz="1100" b="1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fr-FR" sz="1100" b="1" i="1" smtClean="0">
                                    <a:latin typeface="Cambria Math"/>
                                  </a:rPr>
                                  <m:t>𝒄𝒍𝒂𝒑𝒆𝒕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fr-FR" sz="1100" b="1" dirty="0"/>
                </a:p>
              </p:txBody>
            </p:sp>
          </mc:Choice>
          <mc:Fallback xmlns="">
            <p:sp>
              <p:nvSpPr>
                <p:cNvPr id="82" name="ZoneTexte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7864" y="3918290"/>
                  <a:ext cx="3240360" cy="121751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solidFill>
                    <a:srgbClr val="00B0F0"/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Connecteur droit avec flèche 17"/>
            <p:cNvCxnSpPr/>
            <p:nvPr/>
          </p:nvCxnSpPr>
          <p:spPr>
            <a:xfrm flipV="1">
              <a:off x="3047770" y="4288452"/>
              <a:ext cx="1811" cy="50870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438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/>
          <a:lstStyle/>
          <a:p>
            <a:r>
              <a:rPr lang="fr-FR" sz="3200" dirty="0" smtClean="0"/>
              <a:t>Principe de fonctionnement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CAE3A-6A76-4B7D-BF0E-9AB314ADF190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11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03833" y="1484784"/>
            <a:ext cx="741682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Etape n°3:  Clapet de batterie fermé ; clapet de refoulement ouvert.</a:t>
            </a:r>
          </a:p>
          <a:p>
            <a:endParaRPr lang="fr-FR" dirty="0"/>
          </a:p>
          <a:p>
            <a:r>
              <a:rPr lang="fr-FR" sz="1600" b="1" i="1" dirty="0" smtClean="0"/>
              <a:t>Le clapet de batterie se ferme brusquement: un coup de bélier se produit.</a:t>
            </a:r>
          </a:p>
          <a:p>
            <a:r>
              <a:rPr lang="fr-FR" sz="1600" dirty="0" smtClean="0">
                <a:sym typeface="Wingdings" pitchFamily="2" charset="2"/>
              </a:rPr>
              <a:t></a:t>
            </a:r>
            <a:r>
              <a:rPr lang="fr-FR" sz="1600" dirty="0" smtClean="0"/>
              <a:t>La pression augmente donc brutalement. </a:t>
            </a:r>
          </a:p>
          <a:p>
            <a:r>
              <a:rPr lang="fr-FR" sz="1600" dirty="0" smtClean="0">
                <a:sym typeface="Wingdings" pitchFamily="2" charset="2"/>
              </a:rPr>
              <a:t>Lorsque cette pression est suffisante le clapet de refoulement s’ouvre.</a:t>
            </a:r>
          </a:p>
          <a:p>
            <a:r>
              <a:rPr lang="fr-FR" sz="1600" dirty="0" smtClean="0">
                <a:sym typeface="Wingdings" pitchFamily="2" charset="2"/>
              </a:rPr>
              <a:t>De l’eau commence à passer à travers le clapet de refoulement.</a:t>
            </a:r>
          </a:p>
          <a:p>
            <a:endParaRPr lang="fr-FR" sz="1600" dirty="0"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1600" dirty="0" smtClean="0">
                <a:sym typeface="Wingdings" pitchFamily="2" charset="2"/>
              </a:rPr>
              <a:t>La connaissance précise des phénomènes mis en jeu lors de cette étape est primordiale:</a:t>
            </a:r>
            <a:br>
              <a:rPr lang="fr-FR" sz="1600" dirty="0" smtClean="0">
                <a:sym typeface="Wingdings" pitchFamily="2" charset="2"/>
              </a:rPr>
            </a:br>
            <a:r>
              <a:rPr lang="fr-FR" sz="1600" dirty="0" smtClean="0">
                <a:sym typeface="Wingdings" pitchFamily="2" charset="2"/>
              </a:rPr>
              <a:t>C’est ici que va se jouer le rendement du bélier (quantité d’eau refoulée).</a:t>
            </a:r>
          </a:p>
          <a:p>
            <a:endParaRPr lang="fr-FR" sz="1600" dirty="0" smtClean="0">
              <a:sym typeface="Wingdings" pitchFamily="2" charset="2"/>
            </a:endParaRPr>
          </a:p>
          <a:p>
            <a:r>
              <a:rPr lang="fr-FR" sz="1600" dirty="0" smtClean="0">
                <a:solidFill>
                  <a:srgbClr val="FF0000"/>
                </a:solidFill>
                <a:sym typeface="Wingdings" pitchFamily="2" charset="2"/>
              </a:rPr>
              <a:t>Cette étape sera approfondie dans la suite du </a:t>
            </a:r>
            <a:r>
              <a:rPr lang="fr-FR" sz="1600" dirty="0" err="1" smtClean="0">
                <a:solidFill>
                  <a:srgbClr val="FF0000"/>
                </a:solidFill>
                <a:sym typeface="Wingdings" pitchFamily="2" charset="2"/>
              </a:rPr>
              <a:t>powerpoint</a:t>
            </a:r>
            <a:r>
              <a:rPr lang="fr-FR" sz="1600" dirty="0" smtClean="0">
                <a:solidFill>
                  <a:srgbClr val="FF0000"/>
                </a:solidFill>
                <a:sym typeface="Wingdings" pitchFamily="2" charset="2"/>
              </a:rPr>
              <a:t>.</a:t>
            </a:r>
          </a:p>
          <a:p>
            <a:endParaRPr lang="fr-FR" sz="1600" dirty="0">
              <a:sym typeface="Wingdings" pitchFamily="2" charset="2"/>
            </a:endParaRPr>
          </a:p>
          <a:p>
            <a:endParaRPr lang="fr-FR" sz="1600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65430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/>
          <a:lstStyle/>
          <a:p>
            <a:r>
              <a:rPr lang="fr-FR" sz="3200" dirty="0" smtClean="0"/>
              <a:t>Principe de fonctionnement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CAE3A-6A76-4B7D-BF0E-9AB314ADF190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03833" y="1484784"/>
            <a:ext cx="741682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Etape n°3:  Clapet de batterie fermé ; clapet de refoulement ouvert.</a:t>
            </a:r>
          </a:p>
          <a:p>
            <a:endParaRPr lang="fr-FR" dirty="0"/>
          </a:p>
          <a:p>
            <a:endParaRPr lang="fr-FR" sz="1600" dirty="0">
              <a:sym typeface="Wingdings" pitchFamily="2" charset="2"/>
            </a:endParaRPr>
          </a:p>
          <a:p>
            <a:endParaRPr lang="fr-FR" sz="1600" dirty="0"/>
          </a:p>
          <a:p>
            <a:endParaRPr lang="fr-FR" dirty="0" smtClean="0"/>
          </a:p>
        </p:txBody>
      </p:sp>
      <p:grpSp>
        <p:nvGrpSpPr>
          <p:cNvPr id="6" name="Groupe 5"/>
          <p:cNvGrpSpPr/>
          <p:nvPr/>
        </p:nvGrpSpPr>
        <p:grpSpPr>
          <a:xfrm>
            <a:off x="4716016" y="4046636"/>
            <a:ext cx="2313461" cy="829027"/>
            <a:chOff x="5217981" y="3479717"/>
            <a:chExt cx="2313461" cy="829027"/>
          </a:xfrm>
        </p:grpSpPr>
        <p:grpSp>
          <p:nvGrpSpPr>
            <p:cNvPr id="7" name="Groupe 6"/>
            <p:cNvGrpSpPr/>
            <p:nvPr/>
          </p:nvGrpSpPr>
          <p:grpSpPr>
            <a:xfrm>
              <a:off x="7102624" y="3660672"/>
              <a:ext cx="428818" cy="648072"/>
              <a:chOff x="7092280" y="2852936"/>
              <a:chExt cx="428818" cy="648072"/>
            </a:xfrm>
          </p:grpSpPr>
          <p:cxnSp>
            <p:nvCxnSpPr>
              <p:cNvPr id="10" name="Connecteur droit 9"/>
              <p:cNvCxnSpPr/>
              <p:nvPr/>
            </p:nvCxnSpPr>
            <p:spPr>
              <a:xfrm>
                <a:off x="7521098" y="2852936"/>
                <a:ext cx="0" cy="64418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10"/>
              <p:cNvCxnSpPr/>
              <p:nvPr/>
            </p:nvCxnSpPr>
            <p:spPr>
              <a:xfrm>
                <a:off x="7092280" y="2852936"/>
                <a:ext cx="0" cy="64807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/>
              <p:cNvCxnSpPr/>
              <p:nvPr/>
            </p:nvCxnSpPr>
            <p:spPr>
              <a:xfrm>
                <a:off x="7182551" y="3106658"/>
                <a:ext cx="260765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/>
              <p:cNvCxnSpPr/>
              <p:nvPr/>
            </p:nvCxnSpPr>
            <p:spPr>
              <a:xfrm flipV="1">
                <a:off x="7092280" y="3259832"/>
                <a:ext cx="73135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/>
              <p:cNvCxnSpPr/>
              <p:nvPr/>
            </p:nvCxnSpPr>
            <p:spPr>
              <a:xfrm>
                <a:off x="7436342" y="3259831"/>
                <a:ext cx="84756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/>
              <p:cNvCxnSpPr/>
              <p:nvPr/>
            </p:nvCxnSpPr>
            <p:spPr>
              <a:xfrm rot="20700000" flipH="1">
                <a:off x="7280005" y="3106658"/>
                <a:ext cx="48765" cy="18273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8" name="ZoneTexte 7"/>
            <p:cNvSpPr txBox="1"/>
            <p:nvPr/>
          </p:nvSpPr>
          <p:spPr>
            <a:xfrm>
              <a:off x="5217981" y="3479717"/>
              <a:ext cx="1055092" cy="46166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200" b="1" dirty="0" smtClean="0"/>
                <a:t>Clapet de refoulement</a:t>
              </a:r>
              <a:endParaRPr lang="fr-FR" sz="1200" dirty="0"/>
            </a:p>
          </p:txBody>
        </p:sp>
        <p:cxnSp>
          <p:nvCxnSpPr>
            <p:cNvPr id="9" name="Connecteur droit avec flèche 8"/>
            <p:cNvCxnSpPr/>
            <p:nvPr/>
          </p:nvCxnSpPr>
          <p:spPr>
            <a:xfrm>
              <a:off x="6268984" y="3954471"/>
              <a:ext cx="806036" cy="7724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 15"/>
          <p:cNvGrpSpPr/>
          <p:nvPr/>
        </p:nvGrpSpPr>
        <p:grpSpPr>
          <a:xfrm>
            <a:off x="7584201" y="4296143"/>
            <a:ext cx="1047317" cy="1644301"/>
            <a:chOff x="7812646" y="3737445"/>
            <a:chExt cx="1047317" cy="1644301"/>
          </a:xfrm>
        </p:grpSpPr>
        <p:grpSp>
          <p:nvGrpSpPr>
            <p:cNvPr id="17" name="Groupe 16"/>
            <p:cNvGrpSpPr/>
            <p:nvPr/>
          </p:nvGrpSpPr>
          <p:grpSpPr>
            <a:xfrm>
              <a:off x="7812646" y="3737445"/>
              <a:ext cx="516734" cy="931505"/>
              <a:chOff x="7802302" y="2929709"/>
              <a:chExt cx="516734" cy="931505"/>
            </a:xfrm>
          </p:grpSpPr>
          <p:cxnSp>
            <p:nvCxnSpPr>
              <p:cNvPr id="20" name="Connecteur droit 19"/>
              <p:cNvCxnSpPr/>
              <p:nvPr/>
            </p:nvCxnSpPr>
            <p:spPr>
              <a:xfrm>
                <a:off x="8319036" y="3216360"/>
                <a:ext cx="0" cy="644854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/>
              <p:cNvCxnSpPr/>
              <p:nvPr/>
            </p:nvCxnSpPr>
            <p:spPr>
              <a:xfrm flipH="1">
                <a:off x="7802302" y="3209352"/>
                <a:ext cx="132947" cy="3900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/>
              <p:cNvCxnSpPr/>
              <p:nvPr/>
            </p:nvCxnSpPr>
            <p:spPr>
              <a:xfrm>
                <a:off x="8203150" y="3217860"/>
                <a:ext cx="115886" cy="0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/>
              <p:cNvCxnSpPr/>
              <p:nvPr/>
            </p:nvCxnSpPr>
            <p:spPr>
              <a:xfrm>
                <a:off x="7804199" y="3216360"/>
                <a:ext cx="0" cy="284648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/>
              <p:nvPr/>
            </p:nvCxnSpPr>
            <p:spPr>
              <a:xfrm>
                <a:off x="7858152" y="3242413"/>
                <a:ext cx="394395" cy="1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/>
              <p:cNvCxnSpPr/>
              <p:nvPr/>
            </p:nvCxnSpPr>
            <p:spPr>
              <a:xfrm>
                <a:off x="8055819" y="2929709"/>
                <a:ext cx="0" cy="288151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18" name="ZoneTexte 17"/>
            <p:cNvSpPr txBox="1"/>
            <p:nvPr/>
          </p:nvSpPr>
          <p:spPr>
            <a:xfrm>
              <a:off x="7885404" y="4920081"/>
              <a:ext cx="974559" cy="46166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200" b="1" dirty="0" smtClean="0"/>
                <a:t>Clapet de batterie</a:t>
              </a:r>
              <a:endParaRPr lang="fr-FR" sz="1200" dirty="0"/>
            </a:p>
          </p:txBody>
        </p:sp>
        <p:cxnSp>
          <p:nvCxnSpPr>
            <p:cNvPr id="19" name="Connecteur droit avec flèche 18"/>
            <p:cNvCxnSpPr/>
            <p:nvPr/>
          </p:nvCxnSpPr>
          <p:spPr>
            <a:xfrm flipH="1" flipV="1">
              <a:off x="8321394" y="4033059"/>
              <a:ext cx="340143" cy="88702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6" name="Groupe 25"/>
          <p:cNvGrpSpPr/>
          <p:nvPr/>
        </p:nvGrpSpPr>
        <p:grpSpPr>
          <a:xfrm>
            <a:off x="326705" y="3248888"/>
            <a:ext cx="7775778" cy="1978760"/>
            <a:chOff x="828670" y="2681969"/>
            <a:chExt cx="7775778" cy="1978760"/>
          </a:xfrm>
        </p:grpSpPr>
        <p:grpSp>
          <p:nvGrpSpPr>
            <p:cNvPr id="27" name="Groupe 26"/>
            <p:cNvGrpSpPr/>
            <p:nvPr/>
          </p:nvGrpSpPr>
          <p:grpSpPr>
            <a:xfrm>
              <a:off x="1268162" y="2681969"/>
              <a:ext cx="7336286" cy="1978760"/>
              <a:chOff x="1268162" y="2681969"/>
              <a:chExt cx="7336286" cy="1978760"/>
            </a:xfrm>
          </p:grpSpPr>
          <p:grpSp>
            <p:nvGrpSpPr>
              <p:cNvPr id="36" name="Groupe 35"/>
              <p:cNvGrpSpPr/>
              <p:nvPr/>
            </p:nvGrpSpPr>
            <p:grpSpPr>
              <a:xfrm>
                <a:off x="1268162" y="2681969"/>
                <a:ext cx="2301056" cy="1971167"/>
                <a:chOff x="683568" y="2682596"/>
                <a:chExt cx="2301056" cy="1971167"/>
              </a:xfrm>
            </p:grpSpPr>
            <p:cxnSp>
              <p:nvCxnSpPr>
                <p:cNvPr id="40" name="Connecteur droit 39"/>
                <p:cNvCxnSpPr/>
                <p:nvPr/>
              </p:nvCxnSpPr>
              <p:spPr>
                <a:xfrm>
                  <a:off x="683568" y="2682596"/>
                  <a:ext cx="5330" cy="741040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necteur droit 40"/>
                <p:cNvCxnSpPr/>
                <p:nvPr/>
              </p:nvCxnSpPr>
              <p:spPr>
                <a:xfrm>
                  <a:off x="683568" y="3423636"/>
                  <a:ext cx="728310" cy="0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Connecteur droit 41"/>
                <p:cNvCxnSpPr/>
                <p:nvPr/>
              </p:nvCxnSpPr>
              <p:spPr>
                <a:xfrm flipH="1">
                  <a:off x="1411262" y="3203123"/>
                  <a:ext cx="165" cy="220513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Connecteur droit 42"/>
                <p:cNvCxnSpPr/>
                <p:nvPr/>
              </p:nvCxnSpPr>
              <p:spPr>
                <a:xfrm>
                  <a:off x="1411262" y="3203123"/>
                  <a:ext cx="1573362" cy="1450640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Connecteur droit 43"/>
                <p:cNvCxnSpPr/>
                <p:nvPr/>
              </p:nvCxnSpPr>
              <p:spPr>
                <a:xfrm>
                  <a:off x="1411878" y="2835490"/>
                  <a:ext cx="1572746" cy="1473254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necteur droit 44"/>
                <p:cNvCxnSpPr/>
                <p:nvPr/>
              </p:nvCxnSpPr>
              <p:spPr>
                <a:xfrm>
                  <a:off x="1422573" y="2703608"/>
                  <a:ext cx="0" cy="131882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7" name="Connecteur droit 36"/>
              <p:cNvCxnSpPr/>
              <p:nvPr/>
            </p:nvCxnSpPr>
            <p:spPr>
              <a:xfrm>
                <a:off x="3563888" y="4650781"/>
                <a:ext cx="5040560" cy="9948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/>
              <p:cNvCxnSpPr/>
              <p:nvPr/>
            </p:nvCxnSpPr>
            <p:spPr>
              <a:xfrm>
                <a:off x="3563888" y="4311942"/>
                <a:ext cx="3527457" cy="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8"/>
              <p:cNvCxnSpPr/>
              <p:nvPr/>
            </p:nvCxnSpPr>
            <p:spPr>
              <a:xfrm>
                <a:off x="7531442" y="4304852"/>
                <a:ext cx="575588" cy="709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ZoneTexte 27"/>
            <p:cNvSpPr txBox="1"/>
            <p:nvPr/>
          </p:nvSpPr>
          <p:spPr>
            <a:xfrm>
              <a:off x="828670" y="3578545"/>
              <a:ext cx="1607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/>
                <a:t>Collecteur d’eau amont</a:t>
              </a:r>
              <a:r>
                <a:rPr lang="fr-FR" sz="1200" dirty="0" smtClean="0"/>
                <a:t>. </a:t>
              </a:r>
              <a:endParaRPr lang="fr-FR" sz="1200" dirty="0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3569218" y="4024838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/>
                <a:t>Conduite de batterie</a:t>
              </a:r>
              <a:endParaRPr lang="fr-FR" sz="1200" b="1" dirty="0"/>
            </a:p>
          </p:txBody>
        </p:sp>
        <p:cxnSp>
          <p:nvCxnSpPr>
            <p:cNvPr id="32" name="Connecteur droit 31"/>
            <p:cNvCxnSpPr/>
            <p:nvPr/>
          </p:nvCxnSpPr>
          <p:spPr>
            <a:xfrm>
              <a:off x="1273492" y="2768922"/>
              <a:ext cx="72298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/>
            <p:nvPr/>
          </p:nvCxnSpPr>
          <p:spPr>
            <a:xfrm>
              <a:off x="2212853" y="3227989"/>
              <a:ext cx="360040" cy="32511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/>
            <p:cNvCxnSpPr/>
            <p:nvPr/>
          </p:nvCxnSpPr>
          <p:spPr>
            <a:xfrm>
              <a:off x="3727666" y="4482038"/>
              <a:ext cx="648072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/>
            <p:nvPr/>
          </p:nvCxnSpPr>
          <p:spPr>
            <a:xfrm>
              <a:off x="5370387" y="4488914"/>
              <a:ext cx="648072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e 46"/>
          <p:cNvGrpSpPr/>
          <p:nvPr/>
        </p:nvGrpSpPr>
        <p:grpSpPr>
          <a:xfrm>
            <a:off x="5880579" y="1851327"/>
            <a:ext cx="1724486" cy="2523149"/>
            <a:chOff x="6382544" y="1284408"/>
            <a:chExt cx="1724486" cy="2523149"/>
          </a:xfrm>
        </p:grpSpPr>
        <p:grpSp>
          <p:nvGrpSpPr>
            <p:cNvPr id="48" name="Groupe 47"/>
            <p:cNvGrpSpPr/>
            <p:nvPr/>
          </p:nvGrpSpPr>
          <p:grpSpPr>
            <a:xfrm>
              <a:off x="6382544" y="1284408"/>
              <a:ext cx="1724486" cy="2523149"/>
              <a:chOff x="6372200" y="476672"/>
              <a:chExt cx="1724486" cy="2523149"/>
            </a:xfrm>
          </p:grpSpPr>
          <p:cxnSp>
            <p:nvCxnSpPr>
              <p:cNvPr id="53" name="Connecteur droit 52"/>
              <p:cNvCxnSpPr/>
              <p:nvPr/>
            </p:nvCxnSpPr>
            <p:spPr>
              <a:xfrm>
                <a:off x="6876256" y="2852936"/>
                <a:ext cx="216024" cy="3285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53"/>
              <p:cNvCxnSpPr/>
              <p:nvPr/>
            </p:nvCxnSpPr>
            <p:spPr>
              <a:xfrm>
                <a:off x="6876256" y="2745363"/>
                <a:ext cx="719198" cy="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54"/>
              <p:cNvCxnSpPr/>
              <p:nvPr/>
            </p:nvCxnSpPr>
            <p:spPr>
              <a:xfrm>
                <a:off x="7521098" y="2852936"/>
                <a:ext cx="147246" cy="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55"/>
              <p:cNvCxnSpPr/>
              <p:nvPr/>
            </p:nvCxnSpPr>
            <p:spPr>
              <a:xfrm>
                <a:off x="7600398" y="481328"/>
                <a:ext cx="496288" cy="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56"/>
              <p:cNvCxnSpPr/>
              <p:nvPr/>
            </p:nvCxnSpPr>
            <p:spPr>
              <a:xfrm>
                <a:off x="7673549" y="548680"/>
                <a:ext cx="423137" cy="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Connecteur droit 57"/>
              <p:cNvCxnSpPr/>
              <p:nvPr/>
            </p:nvCxnSpPr>
            <p:spPr>
              <a:xfrm>
                <a:off x="7595454" y="476672"/>
                <a:ext cx="0" cy="2263545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58"/>
              <p:cNvCxnSpPr/>
              <p:nvPr/>
            </p:nvCxnSpPr>
            <p:spPr>
              <a:xfrm>
                <a:off x="6883539" y="2854578"/>
                <a:ext cx="0" cy="145243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Connecteur droit 59"/>
              <p:cNvCxnSpPr/>
              <p:nvPr/>
            </p:nvCxnSpPr>
            <p:spPr>
              <a:xfrm>
                <a:off x="6372200" y="2999821"/>
                <a:ext cx="504056" cy="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Connecteur droit 60"/>
              <p:cNvCxnSpPr/>
              <p:nvPr/>
            </p:nvCxnSpPr>
            <p:spPr>
              <a:xfrm>
                <a:off x="6372200" y="2148504"/>
                <a:ext cx="7887" cy="851317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Connecteur droit 61"/>
              <p:cNvCxnSpPr/>
              <p:nvPr/>
            </p:nvCxnSpPr>
            <p:spPr>
              <a:xfrm>
                <a:off x="6876256" y="2148504"/>
                <a:ext cx="5319" cy="591713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Connecteur droit 62"/>
              <p:cNvCxnSpPr/>
              <p:nvPr/>
            </p:nvCxnSpPr>
            <p:spPr>
              <a:xfrm>
                <a:off x="7668344" y="548680"/>
                <a:ext cx="0" cy="2307541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Arc 63"/>
              <p:cNvSpPr/>
              <p:nvPr/>
            </p:nvSpPr>
            <p:spPr>
              <a:xfrm>
                <a:off x="6372200" y="1951480"/>
                <a:ext cx="496169" cy="510051"/>
              </a:xfrm>
              <a:prstGeom prst="arc">
                <a:avLst>
                  <a:gd name="adj1" fmla="val 11020067"/>
                  <a:gd name="adj2" fmla="val 0"/>
                </a:avLst>
              </a:prstGeom>
              <a:ln>
                <a:solidFill>
                  <a:srgbClr val="00B0F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0" name="ZoneTexte 49"/>
            <p:cNvSpPr txBox="1"/>
            <p:nvPr/>
          </p:nvSpPr>
          <p:spPr>
            <a:xfrm>
              <a:off x="6386487" y="1871331"/>
              <a:ext cx="1176327" cy="461665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200" b="1" dirty="0" smtClean="0"/>
                <a:t>Conduite de refoulement</a:t>
              </a:r>
            </a:p>
          </p:txBody>
        </p:sp>
      </p:grpSp>
      <p:cxnSp>
        <p:nvCxnSpPr>
          <p:cNvPr id="88" name="Connecteur droit avec flèche 87"/>
          <p:cNvCxnSpPr/>
          <p:nvPr/>
        </p:nvCxnSpPr>
        <p:spPr>
          <a:xfrm>
            <a:off x="5844575" y="5055833"/>
            <a:ext cx="648072" cy="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avec flèche 88"/>
          <p:cNvCxnSpPr/>
          <p:nvPr/>
        </p:nvCxnSpPr>
        <p:spPr>
          <a:xfrm flipV="1">
            <a:off x="6810749" y="5069144"/>
            <a:ext cx="794316" cy="1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avec flèche 91"/>
          <p:cNvCxnSpPr/>
          <p:nvPr/>
        </p:nvCxnSpPr>
        <p:spPr>
          <a:xfrm flipV="1">
            <a:off x="7950865" y="4625940"/>
            <a:ext cx="0" cy="434657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avec flèche 93"/>
          <p:cNvCxnSpPr/>
          <p:nvPr/>
        </p:nvCxnSpPr>
        <p:spPr>
          <a:xfrm flipV="1">
            <a:off x="7761819" y="4641116"/>
            <a:ext cx="1" cy="407841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Arc 99"/>
          <p:cNvSpPr/>
          <p:nvPr/>
        </p:nvSpPr>
        <p:spPr>
          <a:xfrm>
            <a:off x="7423575" y="3873975"/>
            <a:ext cx="914400" cy="914400"/>
          </a:xfrm>
          <a:prstGeom prst="arc">
            <a:avLst>
              <a:gd name="adj1" fmla="val 3909753"/>
              <a:gd name="adj2" fmla="val 698009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Arc 100"/>
          <p:cNvSpPr/>
          <p:nvPr/>
        </p:nvSpPr>
        <p:spPr>
          <a:xfrm rot="1445012">
            <a:off x="7570347" y="4037535"/>
            <a:ext cx="914400" cy="914400"/>
          </a:xfrm>
          <a:prstGeom prst="arc">
            <a:avLst>
              <a:gd name="adj1" fmla="val 3909753"/>
              <a:gd name="adj2" fmla="val 698009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Arc 101"/>
          <p:cNvSpPr/>
          <p:nvPr/>
        </p:nvSpPr>
        <p:spPr>
          <a:xfrm rot="2746671">
            <a:off x="7635749" y="4235955"/>
            <a:ext cx="914400" cy="914400"/>
          </a:xfrm>
          <a:prstGeom prst="arc">
            <a:avLst>
              <a:gd name="adj1" fmla="val 3909753"/>
              <a:gd name="adj2" fmla="val 698009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Arc 102"/>
          <p:cNvSpPr/>
          <p:nvPr/>
        </p:nvSpPr>
        <p:spPr>
          <a:xfrm rot="3175464">
            <a:off x="7618158" y="4387836"/>
            <a:ext cx="914400" cy="914400"/>
          </a:xfrm>
          <a:prstGeom prst="arc">
            <a:avLst>
              <a:gd name="adj1" fmla="val 4515568"/>
              <a:gd name="adj2" fmla="val 698009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Arc 103"/>
          <p:cNvSpPr/>
          <p:nvPr/>
        </p:nvSpPr>
        <p:spPr>
          <a:xfrm rot="5400000">
            <a:off x="7518692" y="4598633"/>
            <a:ext cx="914400" cy="914400"/>
          </a:xfrm>
          <a:prstGeom prst="arc">
            <a:avLst>
              <a:gd name="adj1" fmla="val 4467787"/>
              <a:gd name="adj2" fmla="val 637357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Arc 107"/>
          <p:cNvSpPr/>
          <p:nvPr/>
        </p:nvSpPr>
        <p:spPr>
          <a:xfrm rot="5400000">
            <a:off x="7259948" y="4579686"/>
            <a:ext cx="914400" cy="914400"/>
          </a:xfrm>
          <a:prstGeom prst="arc">
            <a:avLst>
              <a:gd name="adj1" fmla="val 4467787"/>
              <a:gd name="adj2" fmla="val 637357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Arc 108"/>
          <p:cNvSpPr/>
          <p:nvPr/>
        </p:nvSpPr>
        <p:spPr>
          <a:xfrm rot="5400000">
            <a:off x="6952711" y="4585966"/>
            <a:ext cx="914400" cy="914400"/>
          </a:xfrm>
          <a:prstGeom prst="arc">
            <a:avLst>
              <a:gd name="adj1" fmla="val 4467787"/>
              <a:gd name="adj2" fmla="val 637357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Arc 109"/>
          <p:cNvSpPr/>
          <p:nvPr/>
        </p:nvSpPr>
        <p:spPr>
          <a:xfrm rot="5400000">
            <a:off x="6637226" y="4577736"/>
            <a:ext cx="914400" cy="914400"/>
          </a:xfrm>
          <a:prstGeom prst="arc">
            <a:avLst>
              <a:gd name="adj1" fmla="val 4467787"/>
              <a:gd name="adj2" fmla="val 637357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Arc 110"/>
          <p:cNvSpPr/>
          <p:nvPr/>
        </p:nvSpPr>
        <p:spPr>
          <a:xfrm rot="5400000">
            <a:off x="6146449" y="4591757"/>
            <a:ext cx="914400" cy="914400"/>
          </a:xfrm>
          <a:prstGeom prst="arc">
            <a:avLst>
              <a:gd name="adj1" fmla="val 4467787"/>
              <a:gd name="adj2" fmla="val 637357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Arc 111"/>
          <p:cNvSpPr/>
          <p:nvPr/>
        </p:nvSpPr>
        <p:spPr>
          <a:xfrm rot="5400000">
            <a:off x="5387375" y="4583614"/>
            <a:ext cx="914400" cy="914400"/>
          </a:xfrm>
          <a:prstGeom prst="arc">
            <a:avLst>
              <a:gd name="adj1" fmla="val 4467787"/>
              <a:gd name="adj2" fmla="val 637357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Arc 112"/>
          <p:cNvSpPr/>
          <p:nvPr/>
        </p:nvSpPr>
        <p:spPr>
          <a:xfrm rot="5400000">
            <a:off x="4602094" y="4564379"/>
            <a:ext cx="914400" cy="914400"/>
          </a:xfrm>
          <a:prstGeom prst="arc">
            <a:avLst>
              <a:gd name="adj1" fmla="val 4467787"/>
              <a:gd name="adj2" fmla="val 637357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4" name="Connecteur droit avec flèche 113"/>
          <p:cNvCxnSpPr/>
          <p:nvPr/>
        </p:nvCxnSpPr>
        <p:spPr>
          <a:xfrm flipV="1">
            <a:off x="6805952" y="4693155"/>
            <a:ext cx="1049" cy="182629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avec flèche 116"/>
          <p:cNvCxnSpPr/>
          <p:nvPr/>
        </p:nvCxnSpPr>
        <p:spPr>
          <a:xfrm flipV="1">
            <a:off x="6821312" y="4257589"/>
            <a:ext cx="1049" cy="182629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avec flèche 117"/>
          <p:cNvCxnSpPr/>
          <p:nvPr/>
        </p:nvCxnSpPr>
        <p:spPr>
          <a:xfrm flipV="1">
            <a:off x="6922497" y="4167264"/>
            <a:ext cx="158085" cy="791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avec flèche 119"/>
          <p:cNvCxnSpPr/>
          <p:nvPr/>
        </p:nvCxnSpPr>
        <p:spPr>
          <a:xfrm flipH="1">
            <a:off x="6573055" y="4167264"/>
            <a:ext cx="128341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ZoneTexte 125"/>
          <p:cNvSpPr txBox="1"/>
          <p:nvPr/>
        </p:nvSpPr>
        <p:spPr>
          <a:xfrm>
            <a:off x="4122541" y="5317594"/>
            <a:ext cx="951878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1"/>
                </a:solidFill>
              </a:rPr>
              <a:t>O</a:t>
            </a:r>
            <a:r>
              <a:rPr lang="fr-FR" sz="1200" b="1" dirty="0" smtClean="0">
                <a:solidFill>
                  <a:schemeClr val="tx1"/>
                </a:solidFill>
              </a:rPr>
              <a:t>nde de pression</a:t>
            </a:r>
            <a:endParaRPr lang="fr-FR" sz="1200" dirty="0">
              <a:solidFill>
                <a:schemeClr val="tx1"/>
              </a:solidFill>
            </a:endParaRPr>
          </a:p>
        </p:txBody>
      </p:sp>
      <p:cxnSp>
        <p:nvCxnSpPr>
          <p:cNvPr id="128" name="Connecteur droit avec flèche 127"/>
          <p:cNvCxnSpPr>
            <a:stCxn id="126" idx="0"/>
          </p:cNvCxnSpPr>
          <p:nvPr/>
        </p:nvCxnSpPr>
        <p:spPr>
          <a:xfrm flipV="1">
            <a:off x="4598480" y="5021580"/>
            <a:ext cx="0" cy="2960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ZoneTexte 129"/>
          <p:cNvSpPr txBox="1"/>
          <p:nvPr/>
        </p:nvSpPr>
        <p:spPr>
          <a:xfrm>
            <a:off x="7761819" y="3726682"/>
            <a:ext cx="1336366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Augmentation de la pression</a:t>
            </a:r>
          </a:p>
        </p:txBody>
      </p:sp>
      <p:cxnSp>
        <p:nvCxnSpPr>
          <p:cNvPr id="131" name="Connecteur droit avec flèche 130"/>
          <p:cNvCxnSpPr/>
          <p:nvPr/>
        </p:nvCxnSpPr>
        <p:spPr>
          <a:xfrm>
            <a:off x="7888370" y="4249902"/>
            <a:ext cx="26322" cy="3912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55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/>
          <a:lstStyle/>
          <a:p>
            <a:r>
              <a:rPr lang="fr-FR" sz="3200" dirty="0" smtClean="0"/>
              <a:t>Principe de fonctionnement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CAE3A-6A76-4B7D-BF0E-9AB314ADF190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13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03833" y="1484784"/>
            <a:ext cx="74168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Etape n°4:  Clapet de batterie fermé ; clapet de refoulement fermé.</a:t>
            </a:r>
          </a:p>
          <a:p>
            <a:endParaRPr lang="fr-FR" dirty="0"/>
          </a:p>
          <a:p>
            <a:r>
              <a:rPr lang="fr-FR" sz="1600" dirty="0" smtClean="0">
                <a:sym typeface="Wingdings" pitchFamily="2" charset="2"/>
              </a:rPr>
              <a:t>Au fur et à mesure que l’eau s’écoule par le clapet de refoulement, la pression dans la conduite motrice diminue.</a:t>
            </a:r>
          </a:p>
          <a:p>
            <a:pPr marL="285750" indent="-285750">
              <a:buFont typeface="Wingdings"/>
              <a:buChar char="à"/>
            </a:pPr>
            <a:r>
              <a:rPr lang="fr-FR" sz="1600" dirty="0" smtClean="0">
                <a:sym typeface="Wingdings" pitchFamily="2" charset="2"/>
              </a:rPr>
              <a:t>Elle va devenir trop faible pour continuer à ouvrir le clapet de refoulement, celui-ci étant en effet soumis au poids de la colonne d’eau de refoulement.</a:t>
            </a:r>
          </a:p>
          <a:p>
            <a:pPr marL="285750" indent="-285750">
              <a:buFont typeface="Wingdings"/>
              <a:buChar char="à"/>
            </a:pPr>
            <a:r>
              <a:rPr lang="fr-FR" sz="1600" dirty="0" smtClean="0">
                <a:sym typeface="Wingdings" pitchFamily="2" charset="2"/>
              </a:rPr>
              <a:t>Il va donc se refermer.</a:t>
            </a:r>
            <a:endParaRPr lang="fr-FR" sz="1600" dirty="0">
              <a:sym typeface="Wingdings" pitchFamily="2" charset="2"/>
            </a:endParaRPr>
          </a:p>
          <a:p>
            <a:endParaRPr lang="fr-FR" sz="1600" dirty="0"/>
          </a:p>
          <a:p>
            <a:endParaRPr lang="fr-FR" dirty="0" smtClean="0"/>
          </a:p>
        </p:txBody>
      </p:sp>
      <p:grpSp>
        <p:nvGrpSpPr>
          <p:cNvPr id="6" name="Groupe 5"/>
          <p:cNvGrpSpPr/>
          <p:nvPr/>
        </p:nvGrpSpPr>
        <p:grpSpPr>
          <a:xfrm>
            <a:off x="4480645" y="4907074"/>
            <a:ext cx="2313461" cy="829027"/>
            <a:chOff x="5217981" y="3479717"/>
            <a:chExt cx="2313461" cy="829027"/>
          </a:xfrm>
        </p:grpSpPr>
        <p:grpSp>
          <p:nvGrpSpPr>
            <p:cNvPr id="7" name="Groupe 6"/>
            <p:cNvGrpSpPr/>
            <p:nvPr/>
          </p:nvGrpSpPr>
          <p:grpSpPr>
            <a:xfrm>
              <a:off x="7102624" y="3660672"/>
              <a:ext cx="428818" cy="648072"/>
              <a:chOff x="7092280" y="2852936"/>
              <a:chExt cx="428818" cy="648072"/>
            </a:xfrm>
          </p:grpSpPr>
          <p:cxnSp>
            <p:nvCxnSpPr>
              <p:cNvPr id="10" name="Connecteur droit 9"/>
              <p:cNvCxnSpPr/>
              <p:nvPr/>
            </p:nvCxnSpPr>
            <p:spPr>
              <a:xfrm>
                <a:off x="7521098" y="2852936"/>
                <a:ext cx="0" cy="64418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10"/>
              <p:cNvCxnSpPr/>
              <p:nvPr/>
            </p:nvCxnSpPr>
            <p:spPr>
              <a:xfrm>
                <a:off x="7092280" y="2852936"/>
                <a:ext cx="0" cy="64807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/>
              <p:cNvCxnSpPr/>
              <p:nvPr/>
            </p:nvCxnSpPr>
            <p:spPr>
              <a:xfrm>
                <a:off x="7182551" y="3224608"/>
                <a:ext cx="260765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/>
              <p:cNvCxnSpPr/>
              <p:nvPr/>
            </p:nvCxnSpPr>
            <p:spPr>
              <a:xfrm flipV="1">
                <a:off x="7092280" y="3259832"/>
                <a:ext cx="73135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/>
              <p:cNvCxnSpPr/>
              <p:nvPr/>
            </p:nvCxnSpPr>
            <p:spPr>
              <a:xfrm>
                <a:off x="7436342" y="3259831"/>
                <a:ext cx="84756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/>
              <p:cNvCxnSpPr/>
              <p:nvPr/>
            </p:nvCxnSpPr>
            <p:spPr>
              <a:xfrm>
                <a:off x="7312838" y="3217806"/>
                <a:ext cx="95" cy="13779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8" name="ZoneTexte 7"/>
            <p:cNvSpPr txBox="1"/>
            <p:nvPr/>
          </p:nvSpPr>
          <p:spPr>
            <a:xfrm>
              <a:off x="5217981" y="3479717"/>
              <a:ext cx="1055092" cy="646331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200" b="1" dirty="0" smtClean="0"/>
                <a:t>Clapet de refoulement</a:t>
              </a:r>
            </a:p>
            <a:p>
              <a:r>
                <a:rPr lang="fr-FR" sz="1200" b="1" dirty="0"/>
                <a:t>s</a:t>
              </a:r>
              <a:r>
                <a:rPr lang="fr-FR" sz="1200" b="1" dirty="0" smtClean="0"/>
                <a:t>e refermant</a:t>
              </a:r>
              <a:endParaRPr lang="fr-FR" sz="1200" dirty="0"/>
            </a:p>
          </p:txBody>
        </p:sp>
        <p:cxnSp>
          <p:nvCxnSpPr>
            <p:cNvPr id="9" name="Connecteur droit avec flèche 8"/>
            <p:cNvCxnSpPr/>
            <p:nvPr/>
          </p:nvCxnSpPr>
          <p:spPr>
            <a:xfrm>
              <a:off x="6268984" y="3954471"/>
              <a:ext cx="806036" cy="7724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 15"/>
          <p:cNvGrpSpPr/>
          <p:nvPr/>
        </p:nvGrpSpPr>
        <p:grpSpPr>
          <a:xfrm>
            <a:off x="7348830" y="5156581"/>
            <a:ext cx="1050465" cy="1704468"/>
            <a:chOff x="7812646" y="3737445"/>
            <a:chExt cx="1050465" cy="1704468"/>
          </a:xfrm>
        </p:grpSpPr>
        <p:grpSp>
          <p:nvGrpSpPr>
            <p:cNvPr id="17" name="Groupe 16"/>
            <p:cNvGrpSpPr/>
            <p:nvPr/>
          </p:nvGrpSpPr>
          <p:grpSpPr>
            <a:xfrm>
              <a:off x="7812646" y="3737445"/>
              <a:ext cx="516734" cy="931505"/>
              <a:chOff x="7802302" y="2929709"/>
              <a:chExt cx="516734" cy="931505"/>
            </a:xfrm>
          </p:grpSpPr>
          <p:cxnSp>
            <p:nvCxnSpPr>
              <p:cNvPr id="20" name="Connecteur droit 19"/>
              <p:cNvCxnSpPr/>
              <p:nvPr/>
            </p:nvCxnSpPr>
            <p:spPr>
              <a:xfrm>
                <a:off x="8319036" y="3216360"/>
                <a:ext cx="0" cy="644854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/>
              <p:cNvCxnSpPr/>
              <p:nvPr/>
            </p:nvCxnSpPr>
            <p:spPr>
              <a:xfrm flipH="1">
                <a:off x="7802302" y="3209352"/>
                <a:ext cx="132947" cy="3900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/>
              <p:cNvCxnSpPr/>
              <p:nvPr/>
            </p:nvCxnSpPr>
            <p:spPr>
              <a:xfrm>
                <a:off x="8203150" y="3217860"/>
                <a:ext cx="115886" cy="0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/>
              <p:cNvCxnSpPr/>
              <p:nvPr/>
            </p:nvCxnSpPr>
            <p:spPr>
              <a:xfrm>
                <a:off x="7804199" y="3216360"/>
                <a:ext cx="0" cy="284648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/>
              <p:nvPr/>
            </p:nvCxnSpPr>
            <p:spPr>
              <a:xfrm>
                <a:off x="7858152" y="3242413"/>
                <a:ext cx="394395" cy="1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/>
              <p:cNvCxnSpPr/>
              <p:nvPr/>
            </p:nvCxnSpPr>
            <p:spPr>
              <a:xfrm>
                <a:off x="8055819" y="2929709"/>
                <a:ext cx="0" cy="288151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18" name="ZoneTexte 17"/>
            <p:cNvSpPr txBox="1"/>
            <p:nvPr/>
          </p:nvSpPr>
          <p:spPr>
            <a:xfrm>
              <a:off x="7888552" y="4795582"/>
              <a:ext cx="974559" cy="64633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200" b="1" dirty="0" smtClean="0"/>
                <a:t>Clapet de batterie FERME</a:t>
              </a:r>
              <a:endParaRPr lang="fr-FR" sz="1200" dirty="0"/>
            </a:p>
          </p:txBody>
        </p:sp>
        <p:cxnSp>
          <p:nvCxnSpPr>
            <p:cNvPr id="19" name="Connecteur droit avec flèche 18"/>
            <p:cNvCxnSpPr/>
            <p:nvPr/>
          </p:nvCxnSpPr>
          <p:spPr>
            <a:xfrm flipH="1" flipV="1">
              <a:off x="8321395" y="4033059"/>
              <a:ext cx="340142" cy="74791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6" name="Groupe 25"/>
          <p:cNvGrpSpPr/>
          <p:nvPr/>
        </p:nvGrpSpPr>
        <p:grpSpPr>
          <a:xfrm>
            <a:off x="530826" y="4109326"/>
            <a:ext cx="7336286" cy="1978760"/>
            <a:chOff x="1268162" y="2681969"/>
            <a:chExt cx="7336286" cy="1978760"/>
          </a:xfrm>
        </p:grpSpPr>
        <p:grpSp>
          <p:nvGrpSpPr>
            <p:cNvPr id="27" name="Groupe 26"/>
            <p:cNvGrpSpPr/>
            <p:nvPr/>
          </p:nvGrpSpPr>
          <p:grpSpPr>
            <a:xfrm>
              <a:off x="1268162" y="2681969"/>
              <a:ext cx="7336286" cy="1978760"/>
              <a:chOff x="1268162" y="2681969"/>
              <a:chExt cx="7336286" cy="1978760"/>
            </a:xfrm>
          </p:grpSpPr>
          <p:grpSp>
            <p:nvGrpSpPr>
              <p:cNvPr id="34" name="Groupe 33"/>
              <p:cNvGrpSpPr/>
              <p:nvPr/>
            </p:nvGrpSpPr>
            <p:grpSpPr>
              <a:xfrm>
                <a:off x="1268162" y="2681969"/>
                <a:ext cx="2301056" cy="1971167"/>
                <a:chOff x="683568" y="2682596"/>
                <a:chExt cx="2301056" cy="1971167"/>
              </a:xfrm>
            </p:grpSpPr>
            <p:cxnSp>
              <p:nvCxnSpPr>
                <p:cNvPr id="38" name="Connecteur droit 37"/>
                <p:cNvCxnSpPr/>
                <p:nvPr/>
              </p:nvCxnSpPr>
              <p:spPr>
                <a:xfrm>
                  <a:off x="683568" y="2682596"/>
                  <a:ext cx="5330" cy="741040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necteur droit 38"/>
                <p:cNvCxnSpPr/>
                <p:nvPr/>
              </p:nvCxnSpPr>
              <p:spPr>
                <a:xfrm>
                  <a:off x="683568" y="3423636"/>
                  <a:ext cx="728310" cy="0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necteur droit 39"/>
                <p:cNvCxnSpPr/>
                <p:nvPr/>
              </p:nvCxnSpPr>
              <p:spPr>
                <a:xfrm flipH="1">
                  <a:off x="1411262" y="3203123"/>
                  <a:ext cx="165" cy="220513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necteur droit 40"/>
                <p:cNvCxnSpPr/>
                <p:nvPr/>
              </p:nvCxnSpPr>
              <p:spPr>
                <a:xfrm>
                  <a:off x="1411262" y="3203123"/>
                  <a:ext cx="1573362" cy="1450640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Connecteur droit 41"/>
                <p:cNvCxnSpPr/>
                <p:nvPr/>
              </p:nvCxnSpPr>
              <p:spPr>
                <a:xfrm>
                  <a:off x="1411878" y="2835490"/>
                  <a:ext cx="1572746" cy="1473254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Connecteur droit 42"/>
                <p:cNvCxnSpPr/>
                <p:nvPr/>
              </p:nvCxnSpPr>
              <p:spPr>
                <a:xfrm>
                  <a:off x="1422573" y="2703608"/>
                  <a:ext cx="0" cy="131882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Connecteur droit 34"/>
              <p:cNvCxnSpPr/>
              <p:nvPr/>
            </p:nvCxnSpPr>
            <p:spPr>
              <a:xfrm>
                <a:off x="3563888" y="4650781"/>
                <a:ext cx="5040560" cy="9948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/>
              <p:cNvCxnSpPr/>
              <p:nvPr/>
            </p:nvCxnSpPr>
            <p:spPr>
              <a:xfrm>
                <a:off x="3563888" y="4311942"/>
                <a:ext cx="3527457" cy="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>
              <a:xfrm>
                <a:off x="7531442" y="4304852"/>
                <a:ext cx="575588" cy="709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9" name="ZoneTexte 28"/>
            <p:cNvSpPr txBox="1"/>
            <p:nvPr/>
          </p:nvSpPr>
          <p:spPr>
            <a:xfrm>
              <a:off x="3569218" y="4024838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/>
                <a:t>Conduite de batterie</a:t>
              </a:r>
              <a:endParaRPr lang="fr-FR" sz="1200" b="1" dirty="0"/>
            </a:p>
          </p:txBody>
        </p:sp>
        <p:cxnSp>
          <p:nvCxnSpPr>
            <p:cNvPr id="30" name="Connecteur droit 29"/>
            <p:cNvCxnSpPr/>
            <p:nvPr/>
          </p:nvCxnSpPr>
          <p:spPr>
            <a:xfrm>
              <a:off x="1273492" y="2768922"/>
              <a:ext cx="72298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e 44"/>
          <p:cNvGrpSpPr/>
          <p:nvPr/>
        </p:nvGrpSpPr>
        <p:grpSpPr>
          <a:xfrm>
            <a:off x="5645208" y="3356992"/>
            <a:ext cx="1724486" cy="1877922"/>
            <a:chOff x="6372200" y="1121899"/>
            <a:chExt cx="1724486" cy="1877922"/>
          </a:xfrm>
        </p:grpSpPr>
        <p:cxnSp>
          <p:nvCxnSpPr>
            <p:cNvPr id="47" name="Connecteur droit 46"/>
            <p:cNvCxnSpPr/>
            <p:nvPr/>
          </p:nvCxnSpPr>
          <p:spPr>
            <a:xfrm>
              <a:off x="6876256" y="2852936"/>
              <a:ext cx="216024" cy="3285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>
              <a:off x="6876256" y="2745363"/>
              <a:ext cx="719198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>
              <a:off x="7521098" y="2852936"/>
              <a:ext cx="147246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>
              <a:off x="7600398" y="1121899"/>
              <a:ext cx="496288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>
              <a:off x="7673549" y="1263759"/>
              <a:ext cx="423137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 flipH="1">
              <a:off x="7595454" y="1121899"/>
              <a:ext cx="4944" cy="161831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>
              <a:off x="6883539" y="2854578"/>
              <a:ext cx="0" cy="145243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>
              <a:off x="6372200" y="2999821"/>
              <a:ext cx="504056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/>
            <p:nvPr/>
          </p:nvCxnSpPr>
          <p:spPr>
            <a:xfrm>
              <a:off x="6372200" y="2148504"/>
              <a:ext cx="7887" cy="851317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>
              <a:off x="6876256" y="2148504"/>
              <a:ext cx="5319" cy="591713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 flipH="1">
              <a:off x="7668344" y="1265915"/>
              <a:ext cx="5205" cy="1590306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Arc 57"/>
            <p:cNvSpPr/>
            <p:nvPr/>
          </p:nvSpPr>
          <p:spPr>
            <a:xfrm>
              <a:off x="6372200" y="1951480"/>
              <a:ext cx="496169" cy="510051"/>
            </a:xfrm>
            <a:prstGeom prst="arc">
              <a:avLst>
                <a:gd name="adj1" fmla="val 11020067"/>
                <a:gd name="adj2" fmla="val 0"/>
              </a:avLst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3" name="Arc 62"/>
          <p:cNvSpPr/>
          <p:nvPr/>
        </p:nvSpPr>
        <p:spPr>
          <a:xfrm>
            <a:off x="7188204" y="4734413"/>
            <a:ext cx="914400" cy="914400"/>
          </a:xfrm>
          <a:prstGeom prst="arc">
            <a:avLst>
              <a:gd name="adj1" fmla="val 3909753"/>
              <a:gd name="adj2" fmla="val 698009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Arc 64"/>
          <p:cNvSpPr/>
          <p:nvPr/>
        </p:nvSpPr>
        <p:spPr>
          <a:xfrm rot="2746671">
            <a:off x="7400378" y="5096393"/>
            <a:ext cx="914400" cy="914400"/>
          </a:xfrm>
          <a:prstGeom prst="arc">
            <a:avLst>
              <a:gd name="adj1" fmla="val 3909753"/>
              <a:gd name="adj2" fmla="val 698009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Arc 66"/>
          <p:cNvSpPr/>
          <p:nvPr/>
        </p:nvSpPr>
        <p:spPr>
          <a:xfrm rot="5400000">
            <a:off x="7283321" y="5459071"/>
            <a:ext cx="914400" cy="914400"/>
          </a:xfrm>
          <a:prstGeom prst="arc">
            <a:avLst>
              <a:gd name="adj1" fmla="val 4467787"/>
              <a:gd name="adj2" fmla="val 637357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Arc 67"/>
          <p:cNvSpPr/>
          <p:nvPr/>
        </p:nvSpPr>
        <p:spPr>
          <a:xfrm rot="5400000">
            <a:off x="7024577" y="5440124"/>
            <a:ext cx="914400" cy="914400"/>
          </a:xfrm>
          <a:prstGeom prst="arc">
            <a:avLst>
              <a:gd name="adj1" fmla="val 4467787"/>
              <a:gd name="adj2" fmla="val 637357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Arc 68"/>
          <p:cNvSpPr/>
          <p:nvPr/>
        </p:nvSpPr>
        <p:spPr>
          <a:xfrm rot="5400000">
            <a:off x="6717340" y="5446404"/>
            <a:ext cx="914400" cy="914400"/>
          </a:xfrm>
          <a:prstGeom prst="arc">
            <a:avLst>
              <a:gd name="adj1" fmla="val 4467787"/>
              <a:gd name="adj2" fmla="val 637357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Arc 69"/>
          <p:cNvSpPr/>
          <p:nvPr/>
        </p:nvSpPr>
        <p:spPr>
          <a:xfrm rot="5400000">
            <a:off x="6401855" y="5438174"/>
            <a:ext cx="914400" cy="914400"/>
          </a:xfrm>
          <a:prstGeom prst="arc">
            <a:avLst>
              <a:gd name="adj1" fmla="val 4467787"/>
              <a:gd name="adj2" fmla="val 637357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Arc 70"/>
          <p:cNvSpPr/>
          <p:nvPr/>
        </p:nvSpPr>
        <p:spPr>
          <a:xfrm rot="5400000">
            <a:off x="5911078" y="5452195"/>
            <a:ext cx="914400" cy="914400"/>
          </a:xfrm>
          <a:prstGeom prst="arc">
            <a:avLst>
              <a:gd name="adj1" fmla="val 4467787"/>
              <a:gd name="adj2" fmla="val 637357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Arc 71"/>
          <p:cNvSpPr/>
          <p:nvPr/>
        </p:nvSpPr>
        <p:spPr>
          <a:xfrm rot="5400000">
            <a:off x="5152004" y="5444052"/>
            <a:ext cx="914400" cy="914400"/>
          </a:xfrm>
          <a:prstGeom prst="arc">
            <a:avLst>
              <a:gd name="adj1" fmla="val 4467787"/>
              <a:gd name="adj2" fmla="val 637357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Arc 72"/>
          <p:cNvSpPr/>
          <p:nvPr/>
        </p:nvSpPr>
        <p:spPr>
          <a:xfrm rot="5400000">
            <a:off x="4366723" y="5424817"/>
            <a:ext cx="914400" cy="914400"/>
          </a:xfrm>
          <a:prstGeom prst="arc">
            <a:avLst>
              <a:gd name="adj1" fmla="val 4467787"/>
              <a:gd name="adj2" fmla="val 637357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4" name="Connecteur droit avec flèche 73"/>
          <p:cNvCxnSpPr/>
          <p:nvPr/>
        </p:nvCxnSpPr>
        <p:spPr>
          <a:xfrm flipV="1">
            <a:off x="6586990" y="5648813"/>
            <a:ext cx="0" cy="12308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/>
          <p:cNvSpPr txBox="1"/>
          <p:nvPr/>
        </p:nvSpPr>
        <p:spPr>
          <a:xfrm>
            <a:off x="3887170" y="6178032"/>
            <a:ext cx="951878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1"/>
                </a:solidFill>
              </a:rPr>
              <a:t>O</a:t>
            </a:r>
            <a:r>
              <a:rPr lang="fr-FR" sz="1200" b="1" dirty="0" smtClean="0">
                <a:solidFill>
                  <a:schemeClr val="tx1"/>
                </a:solidFill>
              </a:rPr>
              <a:t>nde de surpression</a:t>
            </a:r>
            <a:endParaRPr lang="fr-FR" sz="1200" dirty="0">
              <a:solidFill>
                <a:schemeClr val="tx1"/>
              </a:solidFill>
            </a:endParaRPr>
          </a:p>
        </p:txBody>
      </p:sp>
      <p:cxnSp>
        <p:nvCxnSpPr>
          <p:cNvPr id="79" name="Connecteur droit avec flèche 78"/>
          <p:cNvCxnSpPr>
            <a:stCxn id="78" idx="0"/>
          </p:cNvCxnSpPr>
          <p:nvPr/>
        </p:nvCxnSpPr>
        <p:spPr>
          <a:xfrm flipV="1">
            <a:off x="4363109" y="5882018"/>
            <a:ext cx="0" cy="2960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ZoneTexte 81"/>
          <p:cNvSpPr txBox="1"/>
          <p:nvPr/>
        </p:nvSpPr>
        <p:spPr>
          <a:xfrm>
            <a:off x="5688180" y="6154551"/>
            <a:ext cx="1557964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tx1"/>
                </a:solidFill>
              </a:rPr>
              <a:t>Pression trop faible pour ouvrir le clapet de refoulement</a:t>
            </a:r>
            <a:endParaRPr lang="fr-F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28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/>
          <a:lstStyle/>
          <a:p>
            <a:r>
              <a:rPr lang="fr-FR" sz="3200" dirty="0" smtClean="0"/>
              <a:t>Principe de fonctionnement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CAE3A-6A76-4B7D-BF0E-9AB314ADF190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03833" y="1484784"/>
            <a:ext cx="741682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Etape n°5:  Clapet de batterie ouvert ; clapet de refoulement fermé.</a:t>
            </a:r>
          </a:p>
          <a:p>
            <a:endParaRPr lang="fr-FR" dirty="0"/>
          </a:p>
          <a:p>
            <a:r>
              <a:rPr lang="fr-FR" sz="1600" dirty="0" smtClean="0"/>
              <a:t>A la fin du coup de bélier le tuyau de batterie se décomprime.</a:t>
            </a:r>
          </a:p>
          <a:p>
            <a:r>
              <a:rPr lang="fr-FR" sz="1600" dirty="0" smtClean="0">
                <a:sym typeface="Wingdings" pitchFamily="2" charset="2"/>
              </a:rPr>
              <a:t> Ceci entraine un recul de l’eau qui va ouvrir le clapet de batterie.</a:t>
            </a:r>
            <a:endParaRPr lang="fr-FR" sz="1600" dirty="0"/>
          </a:p>
          <a:p>
            <a:endParaRPr lang="fr-FR" dirty="0" smtClean="0"/>
          </a:p>
        </p:txBody>
      </p:sp>
      <p:grpSp>
        <p:nvGrpSpPr>
          <p:cNvPr id="7" name="Groupe 6"/>
          <p:cNvGrpSpPr/>
          <p:nvPr/>
        </p:nvGrpSpPr>
        <p:grpSpPr>
          <a:xfrm>
            <a:off x="4471111" y="4529342"/>
            <a:ext cx="2313461" cy="829027"/>
            <a:chOff x="5217981" y="3479717"/>
            <a:chExt cx="2313461" cy="829027"/>
          </a:xfrm>
        </p:grpSpPr>
        <p:grpSp>
          <p:nvGrpSpPr>
            <p:cNvPr id="8" name="Groupe 7"/>
            <p:cNvGrpSpPr/>
            <p:nvPr/>
          </p:nvGrpSpPr>
          <p:grpSpPr>
            <a:xfrm>
              <a:off x="7102624" y="3660672"/>
              <a:ext cx="428818" cy="648072"/>
              <a:chOff x="7092280" y="2852936"/>
              <a:chExt cx="428818" cy="648072"/>
            </a:xfrm>
          </p:grpSpPr>
          <p:cxnSp>
            <p:nvCxnSpPr>
              <p:cNvPr id="11" name="Connecteur droit 10"/>
              <p:cNvCxnSpPr/>
              <p:nvPr/>
            </p:nvCxnSpPr>
            <p:spPr>
              <a:xfrm>
                <a:off x="7521098" y="2852936"/>
                <a:ext cx="0" cy="64418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/>
              <p:cNvCxnSpPr/>
              <p:nvPr/>
            </p:nvCxnSpPr>
            <p:spPr>
              <a:xfrm>
                <a:off x="7092280" y="2852936"/>
                <a:ext cx="0" cy="64807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/>
              <p:cNvCxnSpPr/>
              <p:nvPr/>
            </p:nvCxnSpPr>
            <p:spPr>
              <a:xfrm>
                <a:off x="7182551" y="3224608"/>
                <a:ext cx="260765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/>
              <p:cNvCxnSpPr/>
              <p:nvPr/>
            </p:nvCxnSpPr>
            <p:spPr>
              <a:xfrm flipV="1">
                <a:off x="7092280" y="3259832"/>
                <a:ext cx="73135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/>
              <p:cNvCxnSpPr/>
              <p:nvPr/>
            </p:nvCxnSpPr>
            <p:spPr>
              <a:xfrm>
                <a:off x="7436342" y="3259831"/>
                <a:ext cx="84756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/>
              <p:cNvCxnSpPr/>
              <p:nvPr/>
            </p:nvCxnSpPr>
            <p:spPr>
              <a:xfrm>
                <a:off x="7312838" y="3217806"/>
                <a:ext cx="95" cy="13779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9" name="ZoneTexte 8"/>
            <p:cNvSpPr txBox="1"/>
            <p:nvPr/>
          </p:nvSpPr>
          <p:spPr>
            <a:xfrm>
              <a:off x="5217981" y="3479717"/>
              <a:ext cx="1055092" cy="646331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200" b="1" dirty="0" smtClean="0"/>
                <a:t>Clapet de refoulement FERME</a:t>
              </a:r>
              <a:endParaRPr lang="fr-FR" sz="1200" dirty="0"/>
            </a:p>
          </p:txBody>
        </p:sp>
        <p:cxnSp>
          <p:nvCxnSpPr>
            <p:cNvPr id="10" name="Connecteur droit avec flèche 9"/>
            <p:cNvCxnSpPr/>
            <p:nvPr/>
          </p:nvCxnSpPr>
          <p:spPr>
            <a:xfrm>
              <a:off x="6268984" y="3954471"/>
              <a:ext cx="806036" cy="7724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e 16"/>
          <p:cNvGrpSpPr/>
          <p:nvPr/>
        </p:nvGrpSpPr>
        <p:grpSpPr>
          <a:xfrm>
            <a:off x="7339296" y="4932677"/>
            <a:ext cx="1047317" cy="1675139"/>
            <a:chOff x="7812646" y="3891273"/>
            <a:chExt cx="1047317" cy="1675139"/>
          </a:xfrm>
        </p:grpSpPr>
        <p:grpSp>
          <p:nvGrpSpPr>
            <p:cNvPr id="18" name="Groupe 17"/>
            <p:cNvGrpSpPr/>
            <p:nvPr/>
          </p:nvGrpSpPr>
          <p:grpSpPr>
            <a:xfrm>
              <a:off x="7812646" y="3891273"/>
              <a:ext cx="516734" cy="777677"/>
              <a:chOff x="7802302" y="3083537"/>
              <a:chExt cx="516734" cy="777677"/>
            </a:xfrm>
          </p:grpSpPr>
          <p:cxnSp>
            <p:nvCxnSpPr>
              <p:cNvPr id="21" name="Connecteur droit 20"/>
              <p:cNvCxnSpPr/>
              <p:nvPr/>
            </p:nvCxnSpPr>
            <p:spPr>
              <a:xfrm>
                <a:off x="8319036" y="3216360"/>
                <a:ext cx="0" cy="644854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/>
              <p:cNvCxnSpPr/>
              <p:nvPr/>
            </p:nvCxnSpPr>
            <p:spPr>
              <a:xfrm flipH="1">
                <a:off x="7802302" y="3209352"/>
                <a:ext cx="132947" cy="3900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/>
              <p:cNvCxnSpPr/>
              <p:nvPr/>
            </p:nvCxnSpPr>
            <p:spPr>
              <a:xfrm>
                <a:off x="8203150" y="3217860"/>
                <a:ext cx="115886" cy="0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/>
              <p:nvPr/>
            </p:nvCxnSpPr>
            <p:spPr>
              <a:xfrm>
                <a:off x="7804199" y="3216360"/>
                <a:ext cx="0" cy="284648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/>
              <p:cNvCxnSpPr/>
              <p:nvPr/>
            </p:nvCxnSpPr>
            <p:spPr>
              <a:xfrm>
                <a:off x="7876079" y="3387695"/>
                <a:ext cx="358541" cy="1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/>
            </p:nvCxnSpPr>
            <p:spPr>
              <a:xfrm>
                <a:off x="8055819" y="3083537"/>
                <a:ext cx="0" cy="288151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19" name="ZoneTexte 18"/>
            <p:cNvSpPr txBox="1"/>
            <p:nvPr/>
          </p:nvSpPr>
          <p:spPr>
            <a:xfrm>
              <a:off x="7885404" y="4920081"/>
              <a:ext cx="974559" cy="64633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200" b="1" dirty="0" smtClean="0"/>
                <a:t>Clapet de batterie OUVERT</a:t>
              </a:r>
              <a:endParaRPr lang="fr-FR" sz="1200" dirty="0"/>
            </a:p>
          </p:txBody>
        </p:sp>
        <p:cxnSp>
          <p:nvCxnSpPr>
            <p:cNvPr id="20" name="Connecteur droit avec flèche 19"/>
            <p:cNvCxnSpPr/>
            <p:nvPr/>
          </p:nvCxnSpPr>
          <p:spPr>
            <a:xfrm flipH="1" flipV="1">
              <a:off x="8321394" y="4033059"/>
              <a:ext cx="340143" cy="88702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7" name="Groupe 26"/>
          <p:cNvGrpSpPr/>
          <p:nvPr/>
        </p:nvGrpSpPr>
        <p:grpSpPr>
          <a:xfrm>
            <a:off x="521292" y="3731594"/>
            <a:ext cx="7336286" cy="1978760"/>
            <a:chOff x="1268162" y="2681969"/>
            <a:chExt cx="7336286" cy="1978760"/>
          </a:xfrm>
        </p:grpSpPr>
        <p:grpSp>
          <p:nvGrpSpPr>
            <p:cNvPr id="28" name="Groupe 27"/>
            <p:cNvGrpSpPr/>
            <p:nvPr/>
          </p:nvGrpSpPr>
          <p:grpSpPr>
            <a:xfrm>
              <a:off x="1268162" y="2681969"/>
              <a:ext cx="7336286" cy="1978760"/>
              <a:chOff x="1268162" y="2681969"/>
              <a:chExt cx="7336286" cy="1978760"/>
            </a:xfrm>
          </p:grpSpPr>
          <p:grpSp>
            <p:nvGrpSpPr>
              <p:cNvPr id="31" name="Groupe 30"/>
              <p:cNvGrpSpPr/>
              <p:nvPr/>
            </p:nvGrpSpPr>
            <p:grpSpPr>
              <a:xfrm>
                <a:off x="1268162" y="2681969"/>
                <a:ext cx="2301056" cy="1971167"/>
                <a:chOff x="683568" y="2682596"/>
                <a:chExt cx="2301056" cy="1971167"/>
              </a:xfrm>
            </p:grpSpPr>
            <p:cxnSp>
              <p:nvCxnSpPr>
                <p:cNvPr id="35" name="Connecteur droit 34"/>
                <p:cNvCxnSpPr/>
                <p:nvPr/>
              </p:nvCxnSpPr>
              <p:spPr>
                <a:xfrm>
                  <a:off x="683568" y="2682596"/>
                  <a:ext cx="5330" cy="741040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necteur droit 35"/>
                <p:cNvCxnSpPr/>
                <p:nvPr/>
              </p:nvCxnSpPr>
              <p:spPr>
                <a:xfrm>
                  <a:off x="683568" y="3423636"/>
                  <a:ext cx="728310" cy="0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necteur droit 36"/>
                <p:cNvCxnSpPr/>
                <p:nvPr/>
              </p:nvCxnSpPr>
              <p:spPr>
                <a:xfrm flipH="1">
                  <a:off x="1411262" y="3203123"/>
                  <a:ext cx="165" cy="220513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necteur droit 37"/>
                <p:cNvCxnSpPr/>
                <p:nvPr/>
              </p:nvCxnSpPr>
              <p:spPr>
                <a:xfrm>
                  <a:off x="1411262" y="3203123"/>
                  <a:ext cx="1573362" cy="1450640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necteur droit 38"/>
                <p:cNvCxnSpPr/>
                <p:nvPr/>
              </p:nvCxnSpPr>
              <p:spPr>
                <a:xfrm>
                  <a:off x="1411878" y="2835490"/>
                  <a:ext cx="1572746" cy="1473254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necteur droit 39"/>
                <p:cNvCxnSpPr/>
                <p:nvPr/>
              </p:nvCxnSpPr>
              <p:spPr>
                <a:xfrm>
                  <a:off x="1422573" y="2703608"/>
                  <a:ext cx="0" cy="131882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Connecteur droit 31"/>
              <p:cNvCxnSpPr/>
              <p:nvPr/>
            </p:nvCxnSpPr>
            <p:spPr>
              <a:xfrm>
                <a:off x="3563888" y="4650781"/>
                <a:ext cx="5040560" cy="9948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/>
              <p:cNvCxnSpPr/>
              <p:nvPr/>
            </p:nvCxnSpPr>
            <p:spPr>
              <a:xfrm>
                <a:off x="3563888" y="4311942"/>
                <a:ext cx="3527457" cy="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/>
              <p:cNvCxnSpPr/>
              <p:nvPr/>
            </p:nvCxnSpPr>
            <p:spPr>
              <a:xfrm>
                <a:off x="7531442" y="4304852"/>
                <a:ext cx="575588" cy="709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9" name="ZoneTexte 28"/>
            <p:cNvSpPr txBox="1"/>
            <p:nvPr/>
          </p:nvSpPr>
          <p:spPr>
            <a:xfrm>
              <a:off x="3569218" y="4024838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/>
                <a:t>Conduite de batterie</a:t>
              </a:r>
              <a:endParaRPr lang="fr-FR" sz="1200" b="1" dirty="0"/>
            </a:p>
          </p:txBody>
        </p:sp>
        <p:cxnSp>
          <p:nvCxnSpPr>
            <p:cNvPr id="30" name="Connecteur droit 29"/>
            <p:cNvCxnSpPr/>
            <p:nvPr/>
          </p:nvCxnSpPr>
          <p:spPr>
            <a:xfrm>
              <a:off x="1273492" y="2768922"/>
              <a:ext cx="72298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e 40"/>
          <p:cNvGrpSpPr/>
          <p:nvPr/>
        </p:nvGrpSpPr>
        <p:grpSpPr>
          <a:xfrm>
            <a:off x="5635674" y="2979260"/>
            <a:ext cx="1724486" cy="1877922"/>
            <a:chOff x="6372200" y="1121899"/>
            <a:chExt cx="1724486" cy="1877922"/>
          </a:xfrm>
        </p:grpSpPr>
        <p:cxnSp>
          <p:nvCxnSpPr>
            <p:cNvPr id="42" name="Connecteur droit 41"/>
            <p:cNvCxnSpPr/>
            <p:nvPr/>
          </p:nvCxnSpPr>
          <p:spPr>
            <a:xfrm>
              <a:off x="6876256" y="2852936"/>
              <a:ext cx="216024" cy="3285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>
              <a:off x="6876256" y="2745363"/>
              <a:ext cx="719198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>
              <a:off x="7521098" y="2852936"/>
              <a:ext cx="147246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>
              <a:off x="7600398" y="1121899"/>
              <a:ext cx="496288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7673549" y="1263759"/>
              <a:ext cx="423137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 flipH="1">
              <a:off x="7595454" y="1121899"/>
              <a:ext cx="4944" cy="161831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>
              <a:off x="6883539" y="2854578"/>
              <a:ext cx="0" cy="145243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>
              <a:off x="6372200" y="2999821"/>
              <a:ext cx="504056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>
              <a:off x="6372200" y="2148504"/>
              <a:ext cx="7887" cy="851317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>
              <a:off x="6876256" y="2148504"/>
              <a:ext cx="5319" cy="591713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 flipH="1">
              <a:off x="7668344" y="1265915"/>
              <a:ext cx="5205" cy="1590306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Arc 52"/>
            <p:cNvSpPr/>
            <p:nvPr/>
          </p:nvSpPr>
          <p:spPr>
            <a:xfrm>
              <a:off x="6372200" y="1951480"/>
              <a:ext cx="496169" cy="510051"/>
            </a:xfrm>
            <a:prstGeom prst="arc">
              <a:avLst>
                <a:gd name="adj1" fmla="val 11020067"/>
                <a:gd name="adj2" fmla="val 0"/>
              </a:avLst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6" name="Arc 55"/>
          <p:cNvSpPr/>
          <p:nvPr/>
        </p:nvSpPr>
        <p:spPr>
          <a:xfrm rot="5400000">
            <a:off x="7273787" y="5081339"/>
            <a:ext cx="914400" cy="914400"/>
          </a:xfrm>
          <a:prstGeom prst="arc">
            <a:avLst>
              <a:gd name="adj1" fmla="val 4467787"/>
              <a:gd name="adj2" fmla="val 637357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Arc 56"/>
          <p:cNvSpPr/>
          <p:nvPr/>
        </p:nvSpPr>
        <p:spPr>
          <a:xfrm rot="5400000">
            <a:off x="7015043" y="5062392"/>
            <a:ext cx="914400" cy="914400"/>
          </a:xfrm>
          <a:prstGeom prst="arc">
            <a:avLst>
              <a:gd name="adj1" fmla="val 4467787"/>
              <a:gd name="adj2" fmla="val 637357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Arc 57"/>
          <p:cNvSpPr/>
          <p:nvPr/>
        </p:nvSpPr>
        <p:spPr>
          <a:xfrm rot="5400000">
            <a:off x="6707806" y="5068672"/>
            <a:ext cx="914400" cy="914400"/>
          </a:xfrm>
          <a:prstGeom prst="arc">
            <a:avLst>
              <a:gd name="adj1" fmla="val 4467787"/>
              <a:gd name="adj2" fmla="val 637357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Arc 58"/>
          <p:cNvSpPr/>
          <p:nvPr/>
        </p:nvSpPr>
        <p:spPr>
          <a:xfrm rot="5400000">
            <a:off x="6392321" y="5060442"/>
            <a:ext cx="914400" cy="914400"/>
          </a:xfrm>
          <a:prstGeom prst="arc">
            <a:avLst>
              <a:gd name="adj1" fmla="val 4467787"/>
              <a:gd name="adj2" fmla="val 637357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Arc 59"/>
          <p:cNvSpPr/>
          <p:nvPr/>
        </p:nvSpPr>
        <p:spPr>
          <a:xfrm rot="5400000">
            <a:off x="5901544" y="5074463"/>
            <a:ext cx="914400" cy="914400"/>
          </a:xfrm>
          <a:prstGeom prst="arc">
            <a:avLst>
              <a:gd name="adj1" fmla="val 4467787"/>
              <a:gd name="adj2" fmla="val 637357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Arc 60"/>
          <p:cNvSpPr/>
          <p:nvPr/>
        </p:nvSpPr>
        <p:spPr>
          <a:xfrm rot="5400000">
            <a:off x="5142470" y="5066320"/>
            <a:ext cx="914400" cy="914400"/>
          </a:xfrm>
          <a:prstGeom prst="arc">
            <a:avLst>
              <a:gd name="adj1" fmla="val 4467787"/>
              <a:gd name="adj2" fmla="val 637357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ZoneTexte 63"/>
          <p:cNvSpPr txBox="1"/>
          <p:nvPr/>
        </p:nvSpPr>
        <p:spPr>
          <a:xfrm>
            <a:off x="7948196" y="4351537"/>
            <a:ext cx="951878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tx1"/>
                </a:solidFill>
              </a:rPr>
              <a:t>Recul de l’eau</a:t>
            </a:r>
            <a:endParaRPr lang="fr-FR" sz="1200" dirty="0">
              <a:solidFill>
                <a:schemeClr val="tx1"/>
              </a:solidFill>
            </a:endParaRPr>
          </a:p>
        </p:txBody>
      </p:sp>
      <p:cxnSp>
        <p:nvCxnSpPr>
          <p:cNvPr id="65" name="Connecteur droit avec flèche 64"/>
          <p:cNvCxnSpPr>
            <a:stCxn id="64" idx="2"/>
          </p:cNvCxnSpPr>
          <p:nvPr/>
        </p:nvCxnSpPr>
        <p:spPr>
          <a:xfrm flipH="1">
            <a:off x="7771615" y="4813202"/>
            <a:ext cx="652520" cy="5747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 flipH="1">
            <a:off x="6690440" y="5531663"/>
            <a:ext cx="429609" cy="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/>
          <p:cNvCxnSpPr/>
          <p:nvPr/>
        </p:nvCxnSpPr>
        <p:spPr>
          <a:xfrm>
            <a:off x="7482864" y="5314273"/>
            <a:ext cx="0" cy="179639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/>
          <p:nvPr/>
        </p:nvCxnSpPr>
        <p:spPr>
          <a:xfrm flipH="1">
            <a:off x="7721829" y="5343830"/>
            <a:ext cx="9158" cy="15607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/>
          <p:nvPr/>
        </p:nvCxnSpPr>
        <p:spPr>
          <a:xfrm flipH="1">
            <a:off x="5627261" y="5538539"/>
            <a:ext cx="429609" cy="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73"/>
          <p:cNvCxnSpPr/>
          <p:nvPr/>
        </p:nvCxnSpPr>
        <p:spPr>
          <a:xfrm flipH="1">
            <a:off x="4410366" y="5523210"/>
            <a:ext cx="429609" cy="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10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/>
          <a:lstStyle/>
          <a:p>
            <a:r>
              <a:rPr lang="fr-FR" sz="3200" dirty="0" smtClean="0"/>
              <a:t>Principe de fonctionnement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CAE3A-6A76-4B7D-BF0E-9AB314ADF190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15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03833" y="1484784"/>
            <a:ext cx="741682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Etape n°6 = Etape n°1:  Clapet de batterie ouvert ; clapet de refoulement fermé.</a:t>
            </a:r>
          </a:p>
          <a:p>
            <a:endParaRPr lang="fr-FR" dirty="0"/>
          </a:p>
          <a:p>
            <a:r>
              <a:rPr lang="fr-FR" sz="1600" dirty="0" smtClean="0"/>
              <a:t>Le clapet étant ouvert, l’eau va se mettre à accélérer dans la conduite de batterie.</a:t>
            </a:r>
          </a:p>
          <a:p>
            <a:r>
              <a:rPr lang="fr-FR" sz="1600" dirty="0" smtClean="0">
                <a:sym typeface="Wingdings" pitchFamily="2" charset="2"/>
              </a:rPr>
              <a:t> On est ainsi dans la même situation qu’à l’étape 1.</a:t>
            </a:r>
            <a:endParaRPr lang="fr-FR" sz="1600" dirty="0"/>
          </a:p>
          <a:p>
            <a:endParaRPr lang="fr-FR" dirty="0" smtClean="0"/>
          </a:p>
        </p:txBody>
      </p:sp>
      <p:grpSp>
        <p:nvGrpSpPr>
          <p:cNvPr id="7" name="Groupe 6"/>
          <p:cNvGrpSpPr/>
          <p:nvPr/>
        </p:nvGrpSpPr>
        <p:grpSpPr>
          <a:xfrm>
            <a:off x="5228962" y="5203222"/>
            <a:ext cx="1372197" cy="1673770"/>
            <a:chOff x="6018459" y="3660672"/>
            <a:chExt cx="1372197" cy="1673770"/>
          </a:xfrm>
        </p:grpSpPr>
        <p:grpSp>
          <p:nvGrpSpPr>
            <p:cNvPr id="8" name="Groupe 7"/>
            <p:cNvGrpSpPr/>
            <p:nvPr/>
          </p:nvGrpSpPr>
          <p:grpSpPr>
            <a:xfrm>
              <a:off x="7102624" y="3660672"/>
              <a:ext cx="288032" cy="648072"/>
              <a:chOff x="7092280" y="2852936"/>
              <a:chExt cx="288032" cy="648072"/>
            </a:xfrm>
          </p:grpSpPr>
          <p:cxnSp>
            <p:nvCxnSpPr>
              <p:cNvPr id="11" name="Connecteur droit 10"/>
              <p:cNvCxnSpPr/>
              <p:nvPr/>
            </p:nvCxnSpPr>
            <p:spPr>
              <a:xfrm>
                <a:off x="7380312" y="2852936"/>
                <a:ext cx="0" cy="64418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/>
              <p:cNvCxnSpPr/>
              <p:nvPr/>
            </p:nvCxnSpPr>
            <p:spPr>
              <a:xfrm>
                <a:off x="7092280" y="2852936"/>
                <a:ext cx="0" cy="64807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/>
              <p:cNvCxnSpPr/>
              <p:nvPr/>
            </p:nvCxnSpPr>
            <p:spPr>
              <a:xfrm>
                <a:off x="7140594" y="3225978"/>
                <a:ext cx="195915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/>
              <p:cNvCxnSpPr/>
              <p:nvPr/>
            </p:nvCxnSpPr>
            <p:spPr>
              <a:xfrm>
                <a:off x="7092280" y="3259832"/>
                <a:ext cx="73135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/>
              <p:cNvCxnSpPr/>
              <p:nvPr/>
            </p:nvCxnSpPr>
            <p:spPr>
              <a:xfrm>
                <a:off x="7309431" y="3259832"/>
                <a:ext cx="70881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/>
              <p:cNvCxnSpPr/>
              <p:nvPr/>
            </p:nvCxnSpPr>
            <p:spPr>
              <a:xfrm>
                <a:off x="7232590" y="3236404"/>
                <a:ext cx="0" cy="12228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9" name="ZoneTexte 8"/>
            <p:cNvSpPr txBox="1"/>
            <p:nvPr/>
          </p:nvSpPr>
          <p:spPr>
            <a:xfrm>
              <a:off x="6018459" y="4595778"/>
              <a:ext cx="1157300" cy="73866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400" b="1" dirty="0" smtClean="0"/>
                <a:t>Clapet de refoulement</a:t>
              </a:r>
            </a:p>
            <a:p>
              <a:r>
                <a:rPr lang="fr-FR" sz="1400" b="1" dirty="0" smtClean="0">
                  <a:solidFill>
                    <a:srgbClr val="FF0000"/>
                  </a:solidFill>
                </a:rPr>
                <a:t>FERME</a:t>
              </a:r>
              <a:endParaRPr lang="fr-FR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Connecteur droit avec flèche 9"/>
            <p:cNvCxnSpPr>
              <a:stCxn id="9" idx="0"/>
            </p:cNvCxnSpPr>
            <p:nvPr/>
          </p:nvCxnSpPr>
          <p:spPr>
            <a:xfrm flipV="1">
              <a:off x="6597109" y="3925404"/>
              <a:ext cx="494236" cy="67037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e 16"/>
          <p:cNvGrpSpPr/>
          <p:nvPr/>
        </p:nvGrpSpPr>
        <p:grpSpPr>
          <a:xfrm>
            <a:off x="7030046" y="5402817"/>
            <a:ext cx="1332508" cy="999051"/>
            <a:chOff x="7814543" y="3860267"/>
            <a:chExt cx="1332508" cy="999051"/>
          </a:xfrm>
        </p:grpSpPr>
        <p:grpSp>
          <p:nvGrpSpPr>
            <p:cNvPr id="18" name="Groupe 17"/>
            <p:cNvGrpSpPr/>
            <p:nvPr/>
          </p:nvGrpSpPr>
          <p:grpSpPr>
            <a:xfrm>
              <a:off x="7814543" y="3860267"/>
              <a:ext cx="296193" cy="664501"/>
              <a:chOff x="7804199" y="3052531"/>
              <a:chExt cx="296193" cy="664501"/>
            </a:xfrm>
          </p:grpSpPr>
          <p:cxnSp>
            <p:nvCxnSpPr>
              <p:cNvPr id="21" name="Connecteur droit 20"/>
              <p:cNvCxnSpPr/>
              <p:nvPr/>
            </p:nvCxnSpPr>
            <p:spPr>
              <a:xfrm>
                <a:off x="8100392" y="3212976"/>
                <a:ext cx="0" cy="504056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/>
              <p:cNvCxnSpPr/>
              <p:nvPr/>
            </p:nvCxnSpPr>
            <p:spPr>
              <a:xfrm flipH="1">
                <a:off x="7804199" y="3216360"/>
                <a:ext cx="72008" cy="0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/>
              <p:cNvCxnSpPr/>
              <p:nvPr/>
            </p:nvCxnSpPr>
            <p:spPr>
              <a:xfrm>
                <a:off x="8024678" y="3216360"/>
                <a:ext cx="72008" cy="0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/>
              <p:nvPr/>
            </p:nvCxnSpPr>
            <p:spPr>
              <a:xfrm>
                <a:off x="7804199" y="3216360"/>
                <a:ext cx="0" cy="284648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/>
              <p:cNvCxnSpPr/>
              <p:nvPr/>
            </p:nvCxnSpPr>
            <p:spPr>
              <a:xfrm>
                <a:off x="7840203" y="3334285"/>
                <a:ext cx="220479" cy="0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/>
            </p:nvCxnSpPr>
            <p:spPr>
              <a:xfrm>
                <a:off x="7947284" y="3052531"/>
                <a:ext cx="0" cy="288151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19" name="ZoneTexte 18"/>
            <p:cNvSpPr txBox="1"/>
            <p:nvPr/>
          </p:nvSpPr>
          <p:spPr>
            <a:xfrm>
              <a:off x="8223138" y="4120654"/>
              <a:ext cx="923913" cy="73866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400" b="1" dirty="0" smtClean="0"/>
                <a:t>Clapet de batterie</a:t>
              </a:r>
            </a:p>
            <a:p>
              <a:r>
                <a:rPr lang="fr-FR" sz="1400" b="1" dirty="0" smtClean="0">
                  <a:solidFill>
                    <a:srgbClr val="FF0000"/>
                  </a:solidFill>
                </a:rPr>
                <a:t>OUVERT</a:t>
              </a:r>
              <a:endParaRPr lang="fr-FR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20" name="Connecteur droit avec flèche 19"/>
            <p:cNvCxnSpPr>
              <a:stCxn id="19" idx="0"/>
            </p:cNvCxnSpPr>
            <p:nvPr/>
          </p:nvCxnSpPr>
          <p:spPr>
            <a:xfrm flipH="1" flipV="1">
              <a:off x="8113050" y="4107239"/>
              <a:ext cx="572045" cy="1341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7" name="Groupe 26"/>
          <p:cNvGrpSpPr/>
          <p:nvPr/>
        </p:nvGrpSpPr>
        <p:grpSpPr>
          <a:xfrm>
            <a:off x="478665" y="4224519"/>
            <a:ext cx="6842574" cy="1842799"/>
            <a:chOff x="1268162" y="2681969"/>
            <a:chExt cx="6842574" cy="1842799"/>
          </a:xfrm>
        </p:grpSpPr>
        <p:grpSp>
          <p:nvGrpSpPr>
            <p:cNvPr id="28" name="Groupe 27"/>
            <p:cNvGrpSpPr/>
            <p:nvPr/>
          </p:nvGrpSpPr>
          <p:grpSpPr>
            <a:xfrm>
              <a:off x="1268162" y="2681969"/>
              <a:ext cx="6842574" cy="1842799"/>
              <a:chOff x="1268162" y="2681969"/>
              <a:chExt cx="6842574" cy="1842799"/>
            </a:xfrm>
          </p:grpSpPr>
          <p:grpSp>
            <p:nvGrpSpPr>
              <p:cNvPr id="34" name="Groupe 33"/>
              <p:cNvGrpSpPr/>
              <p:nvPr/>
            </p:nvGrpSpPr>
            <p:grpSpPr>
              <a:xfrm>
                <a:off x="1268162" y="2681969"/>
                <a:ext cx="2301056" cy="1842172"/>
                <a:chOff x="683568" y="2682596"/>
                <a:chExt cx="2301056" cy="1842172"/>
              </a:xfrm>
            </p:grpSpPr>
            <p:cxnSp>
              <p:nvCxnSpPr>
                <p:cNvPr id="38" name="Connecteur droit 37"/>
                <p:cNvCxnSpPr/>
                <p:nvPr/>
              </p:nvCxnSpPr>
              <p:spPr>
                <a:xfrm>
                  <a:off x="683568" y="2682596"/>
                  <a:ext cx="5330" cy="741040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necteur droit 38"/>
                <p:cNvCxnSpPr/>
                <p:nvPr/>
              </p:nvCxnSpPr>
              <p:spPr>
                <a:xfrm>
                  <a:off x="683568" y="3423636"/>
                  <a:ext cx="728310" cy="0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necteur droit 39"/>
                <p:cNvCxnSpPr/>
                <p:nvPr/>
              </p:nvCxnSpPr>
              <p:spPr>
                <a:xfrm>
                  <a:off x="1411878" y="3074128"/>
                  <a:ext cx="0" cy="349508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necteur droit 40"/>
                <p:cNvCxnSpPr/>
                <p:nvPr/>
              </p:nvCxnSpPr>
              <p:spPr>
                <a:xfrm>
                  <a:off x="1422573" y="3074128"/>
                  <a:ext cx="1556721" cy="1450640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Connecteur droit 41"/>
                <p:cNvCxnSpPr/>
                <p:nvPr/>
              </p:nvCxnSpPr>
              <p:spPr>
                <a:xfrm>
                  <a:off x="1411878" y="2835490"/>
                  <a:ext cx="1572746" cy="1473254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Connecteur droit 42"/>
                <p:cNvCxnSpPr/>
                <p:nvPr/>
              </p:nvCxnSpPr>
              <p:spPr>
                <a:xfrm>
                  <a:off x="1422573" y="2703608"/>
                  <a:ext cx="0" cy="131882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Connecteur droit 34"/>
              <p:cNvCxnSpPr/>
              <p:nvPr/>
            </p:nvCxnSpPr>
            <p:spPr>
              <a:xfrm>
                <a:off x="3563888" y="4524768"/>
                <a:ext cx="4546848" cy="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/>
              <p:cNvCxnSpPr/>
              <p:nvPr/>
            </p:nvCxnSpPr>
            <p:spPr>
              <a:xfrm>
                <a:off x="3563888" y="4311942"/>
                <a:ext cx="3527457" cy="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>
              <a:xfrm>
                <a:off x="7382599" y="4304852"/>
                <a:ext cx="435099" cy="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9" name="ZoneTexte 28"/>
            <p:cNvSpPr txBox="1"/>
            <p:nvPr/>
          </p:nvSpPr>
          <p:spPr>
            <a:xfrm>
              <a:off x="3923928" y="3913679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/>
                <a:t>Conduite de batterie</a:t>
              </a:r>
              <a:endParaRPr lang="fr-FR" sz="1200" b="1" dirty="0"/>
            </a:p>
          </p:txBody>
        </p:sp>
        <p:cxnSp>
          <p:nvCxnSpPr>
            <p:cNvPr id="30" name="Connecteur droit 29"/>
            <p:cNvCxnSpPr/>
            <p:nvPr/>
          </p:nvCxnSpPr>
          <p:spPr>
            <a:xfrm>
              <a:off x="1273492" y="2768922"/>
              <a:ext cx="72298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/>
            <p:nvPr/>
          </p:nvCxnSpPr>
          <p:spPr>
            <a:xfrm>
              <a:off x="2212853" y="3169037"/>
              <a:ext cx="360040" cy="32511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/>
            <p:nvPr/>
          </p:nvCxnSpPr>
          <p:spPr>
            <a:xfrm>
              <a:off x="3727666" y="4414670"/>
              <a:ext cx="648072" cy="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/>
            <p:nvPr/>
          </p:nvCxnSpPr>
          <p:spPr>
            <a:xfrm>
              <a:off x="5840257" y="4418286"/>
              <a:ext cx="648072" cy="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e 43"/>
          <p:cNvGrpSpPr/>
          <p:nvPr/>
        </p:nvGrpSpPr>
        <p:grpSpPr>
          <a:xfrm>
            <a:off x="5593047" y="2826958"/>
            <a:ext cx="1724486" cy="2523149"/>
            <a:chOff x="6382544" y="1284408"/>
            <a:chExt cx="1724486" cy="2523149"/>
          </a:xfrm>
        </p:grpSpPr>
        <p:grpSp>
          <p:nvGrpSpPr>
            <p:cNvPr id="45" name="Groupe 44"/>
            <p:cNvGrpSpPr/>
            <p:nvPr/>
          </p:nvGrpSpPr>
          <p:grpSpPr>
            <a:xfrm>
              <a:off x="6382544" y="1284408"/>
              <a:ext cx="1724486" cy="2523149"/>
              <a:chOff x="6372200" y="476672"/>
              <a:chExt cx="1724486" cy="2523149"/>
            </a:xfrm>
          </p:grpSpPr>
          <p:cxnSp>
            <p:nvCxnSpPr>
              <p:cNvPr id="47" name="Connecteur droit 46"/>
              <p:cNvCxnSpPr/>
              <p:nvPr/>
            </p:nvCxnSpPr>
            <p:spPr>
              <a:xfrm>
                <a:off x="6876256" y="2852936"/>
                <a:ext cx="216024" cy="3285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47"/>
              <p:cNvCxnSpPr/>
              <p:nvPr/>
            </p:nvCxnSpPr>
            <p:spPr>
              <a:xfrm>
                <a:off x="6876256" y="2745363"/>
                <a:ext cx="719198" cy="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48"/>
              <p:cNvCxnSpPr/>
              <p:nvPr/>
            </p:nvCxnSpPr>
            <p:spPr>
              <a:xfrm>
                <a:off x="7373853" y="2852936"/>
                <a:ext cx="294491" cy="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/>
              <p:cNvCxnSpPr/>
              <p:nvPr/>
            </p:nvCxnSpPr>
            <p:spPr>
              <a:xfrm>
                <a:off x="7600398" y="481328"/>
                <a:ext cx="496288" cy="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50"/>
              <p:cNvCxnSpPr/>
              <p:nvPr/>
            </p:nvCxnSpPr>
            <p:spPr>
              <a:xfrm>
                <a:off x="7673549" y="548680"/>
                <a:ext cx="423137" cy="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51"/>
              <p:cNvCxnSpPr/>
              <p:nvPr/>
            </p:nvCxnSpPr>
            <p:spPr>
              <a:xfrm>
                <a:off x="7595454" y="476672"/>
                <a:ext cx="0" cy="2263545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52"/>
              <p:cNvCxnSpPr/>
              <p:nvPr/>
            </p:nvCxnSpPr>
            <p:spPr>
              <a:xfrm>
                <a:off x="6883539" y="2854578"/>
                <a:ext cx="0" cy="145243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53"/>
              <p:cNvCxnSpPr/>
              <p:nvPr/>
            </p:nvCxnSpPr>
            <p:spPr>
              <a:xfrm>
                <a:off x="6372200" y="2999821"/>
                <a:ext cx="504056" cy="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54"/>
              <p:cNvCxnSpPr/>
              <p:nvPr/>
            </p:nvCxnSpPr>
            <p:spPr>
              <a:xfrm>
                <a:off x="6372200" y="2148504"/>
                <a:ext cx="7887" cy="851317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55"/>
              <p:cNvCxnSpPr/>
              <p:nvPr/>
            </p:nvCxnSpPr>
            <p:spPr>
              <a:xfrm>
                <a:off x="6876256" y="2148504"/>
                <a:ext cx="5319" cy="591713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56"/>
              <p:cNvCxnSpPr/>
              <p:nvPr/>
            </p:nvCxnSpPr>
            <p:spPr>
              <a:xfrm>
                <a:off x="7668344" y="548680"/>
                <a:ext cx="0" cy="2307541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8" name="Arc 57"/>
              <p:cNvSpPr/>
              <p:nvPr/>
            </p:nvSpPr>
            <p:spPr>
              <a:xfrm>
                <a:off x="6372200" y="1951480"/>
                <a:ext cx="496169" cy="510051"/>
              </a:xfrm>
              <a:prstGeom prst="arc">
                <a:avLst>
                  <a:gd name="adj1" fmla="val 11020067"/>
                  <a:gd name="adj2" fmla="val 0"/>
                </a:avLst>
              </a:prstGeom>
              <a:ln>
                <a:solidFill>
                  <a:srgbClr val="00B0F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6" name="ZoneTexte 45"/>
            <p:cNvSpPr txBox="1"/>
            <p:nvPr/>
          </p:nvSpPr>
          <p:spPr>
            <a:xfrm>
              <a:off x="6386487" y="1871331"/>
              <a:ext cx="1176327" cy="461665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200" b="1" dirty="0" smtClean="0"/>
                <a:t>Conduite de refoulement</a:t>
              </a:r>
            </a:p>
          </p:txBody>
        </p:sp>
      </p:grpSp>
      <p:cxnSp>
        <p:nvCxnSpPr>
          <p:cNvPr id="59" name="Connecteur droit avec flèche 58"/>
          <p:cNvCxnSpPr/>
          <p:nvPr/>
        </p:nvCxnSpPr>
        <p:spPr>
          <a:xfrm>
            <a:off x="6362251" y="5966088"/>
            <a:ext cx="648072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/>
          <p:nvPr/>
        </p:nvCxnSpPr>
        <p:spPr>
          <a:xfrm flipH="1" flipV="1">
            <a:off x="7164705" y="5764006"/>
            <a:ext cx="183" cy="230163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Arc 60"/>
          <p:cNvSpPr/>
          <p:nvPr/>
        </p:nvSpPr>
        <p:spPr>
          <a:xfrm>
            <a:off x="6648015" y="5369548"/>
            <a:ext cx="482352" cy="457200"/>
          </a:xfrm>
          <a:prstGeom prst="arc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Arc 61"/>
          <p:cNvSpPr/>
          <p:nvPr/>
        </p:nvSpPr>
        <p:spPr>
          <a:xfrm rot="16200000">
            <a:off x="7208866" y="5370155"/>
            <a:ext cx="482352" cy="457200"/>
          </a:xfrm>
          <a:prstGeom prst="arc">
            <a:avLst>
              <a:gd name="adj1" fmla="val 16200000"/>
              <a:gd name="adj2" fmla="val 21366207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47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/>
          <a:lstStyle/>
          <a:p>
            <a:r>
              <a:rPr lang="fr-FR" sz="3200" dirty="0" smtClean="0"/>
              <a:t>Principe de fonctionnement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CAE3A-6A76-4B7D-BF0E-9AB314ADF190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16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03832" y="1484784"/>
            <a:ext cx="78565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Rôle de la cloche à air:</a:t>
            </a:r>
          </a:p>
          <a:p>
            <a:endParaRPr lang="fr-FR" dirty="0"/>
          </a:p>
          <a:p>
            <a:r>
              <a:rPr lang="fr-FR" dirty="0" smtClean="0"/>
              <a:t>Lors du cycle de fonctionnement du bélier, l’eau n’est refoulée que durant une seule étape.</a:t>
            </a:r>
          </a:p>
          <a:p>
            <a:endParaRPr lang="fr-FR" dirty="0"/>
          </a:p>
          <a:p>
            <a:r>
              <a:rPr lang="fr-FR" dirty="0" smtClean="0"/>
              <a:t>La cloche à air permet de régulariser le débit dans la conduite de refoulement, c’est-à-dire avoir un débit constant sur l’ensemble du cycle. </a:t>
            </a:r>
          </a:p>
          <a:p>
            <a:endParaRPr lang="fr-FR" dirty="0"/>
          </a:p>
          <a:p>
            <a:r>
              <a:rPr lang="fr-FR" dirty="0" smtClean="0"/>
              <a:t>Ceci a aussi pour effet de diminuer les pertes de charges dans la conduite de refoulement (car on diminue la vitesse).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3867142" y="4601033"/>
            <a:ext cx="1176327" cy="1515037"/>
            <a:chOff x="3643702" y="4224474"/>
            <a:chExt cx="1176327" cy="1515037"/>
          </a:xfrm>
        </p:grpSpPr>
        <p:grpSp>
          <p:nvGrpSpPr>
            <p:cNvPr id="6" name="Groupe 5"/>
            <p:cNvGrpSpPr/>
            <p:nvPr/>
          </p:nvGrpSpPr>
          <p:grpSpPr>
            <a:xfrm>
              <a:off x="3643702" y="4224474"/>
              <a:ext cx="1176327" cy="1515037"/>
              <a:chOff x="6382544" y="2292520"/>
              <a:chExt cx="1176327" cy="1515037"/>
            </a:xfrm>
          </p:grpSpPr>
          <p:grpSp>
            <p:nvGrpSpPr>
              <p:cNvPr id="7" name="Groupe 6"/>
              <p:cNvGrpSpPr/>
              <p:nvPr/>
            </p:nvGrpSpPr>
            <p:grpSpPr>
              <a:xfrm>
                <a:off x="6382544" y="2759216"/>
                <a:ext cx="720080" cy="1048341"/>
                <a:chOff x="6372200" y="1951480"/>
                <a:chExt cx="720080" cy="1048341"/>
              </a:xfrm>
            </p:grpSpPr>
            <p:cxnSp>
              <p:nvCxnSpPr>
                <p:cNvPr id="9" name="Connecteur droit 8"/>
                <p:cNvCxnSpPr/>
                <p:nvPr/>
              </p:nvCxnSpPr>
              <p:spPr>
                <a:xfrm>
                  <a:off x="6876256" y="2852936"/>
                  <a:ext cx="216024" cy="3285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Connecteur droit 14"/>
                <p:cNvCxnSpPr/>
                <p:nvPr/>
              </p:nvCxnSpPr>
              <p:spPr>
                <a:xfrm>
                  <a:off x="6883539" y="2854578"/>
                  <a:ext cx="0" cy="14524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Connecteur droit 15"/>
                <p:cNvCxnSpPr/>
                <p:nvPr/>
              </p:nvCxnSpPr>
              <p:spPr>
                <a:xfrm>
                  <a:off x="6372200" y="2999821"/>
                  <a:ext cx="504056" cy="0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Connecteur droit 16"/>
                <p:cNvCxnSpPr/>
                <p:nvPr/>
              </p:nvCxnSpPr>
              <p:spPr>
                <a:xfrm>
                  <a:off x="6372200" y="2148504"/>
                  <a:ext cx="7887" cy="851317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necteur droit 17"/>
                <p:cNvCxnSpPr/>
                <p:nvPr/>
              </p:nvCxnSpPr>
              <p:spPr>
                <a:xfrm>
                  <a:off x="6876256" y="2148504"/>
                  <a:ext cx="5319" cy="59171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0" name="Arc 19"/>
                <p:cNvSpPr/>
                <p:nvPr/>
              </p:nvSpPr>
              <p:spPr>
                <a:xfrm>
                  <a:off x="6372200" y="1951480"/>
                  <a:ext cx="496169" cy="510051"/>
                </a:xfrm>
                <a:prstGeom prst="arc">
                  <a:avLst>
                    <a:gd name="adj1" fmla="val 11020067"/>
                    <a:gd name="adj2" fmla="val 0"/>
                  </a:avLst>
                </a:prstGeom>
                <a:ln>
                  <a:solidFill>
                    <a:srgbClr val="00B0F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8" name="ZoneTexte 7"/>
              <p:cNvSpPr txBox="1"/>
              <p:nvPr/>
            </p:nvSpPr>
            <p:spPr>
              <a:xfrm>
                <a:off x="6382544" y="2292520"/>
                <a:ext cx="1176327" cy="276999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200" b="1" dirty="0" smtClean="0"/>
                  <a:t>Cloche à air</a:t>
                </a:r>
              </a:p>
            </p:txBody>
          </p:sp>
        </p:grpSp>
        <p:cxnSp>
          <p:nvCxnSpPr>
            <p:cNvPr id="21" name="Connecteur droit 20"/>
            <p:cNvCxnSpPr/>
            <p:nvPr/>
          </p:nvCxnSpPr>
          <p:spPr>
            <a:xfrm>
              <a:off x="4147758" y="5476622"/>
              <a:ext cx="216024" cy="3285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548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779934"/>
          </a:xfrm>
        </p:spPr>
        <p:txBody>
          <a:bodyPr/>
          <a:lstStyle/>
          <a:p>
            <a:r>
              <a:rPr lang="fr-FR" sz="3200" dirty="0" smtClean="0"/>
              <a:t>Présentation d’une méthode d’analyse des coups de bélier basée sur les travaux de M. Bergeron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348880"/>
            <a:ext cx="8229600" cy="4389437"/>
          </a:xfrm>
        </p:spPr>
        <p:txBody>
          <a:bodyPr/>
          <a:lstStyle/>
          <a:p>
            <a:r>
              <a:rPr lang="fr-FR" sz="2000" b="1" dirty="0" smtClean="0"/>
              <a:t>La connaissance des phénomènes entrant en jeu dans l’étape n°3 du cycle (qui fait intervenir le coup de bélier) est primordiale:</a:t>
            </a:r>
          </a:p>
          <a:p>
            <a:pPr>
              <a:buFont typeface="Wingdings"/>
              <a:buChar char="à"/>
            </a:pPr>
            <a:r>
              <a:rPr lang="fr-FR" sz="2000" dirty="0" smtClean="0">
                <a:sym typeface="Wingdings" pitchFamily="2" charset="2"/>
              </a:rPr>
              <a:t>C’est lors de cette étape que va se jouer une grande partie du </a:t>
            </a:r>
            <a:r>
              <a:rPr lang="fr-FR" sz="2000" b="1" dirty="0" smtClean="0">
                <a:sym typeface="Wingdings" pitchFamily="2" charset="2"/>
              </a:rPr>
              <a:t>rendement </a:t>
            </a:r>
            <a:r>
              <a:rPr lang="fr-FR" sz="2000" dirty="0" smtClean="0">
                <a:sym typeface="Wingdings" pitchFamily="2" charset="2"/>
              </a:rPr>
              <a:t>du bélier.</a:t>
            </a:r>
          </a:p>
          <a:p>
            <a:pPr>
              <a:buFont typeface="Wingdings"/>
              <a:buChar char="à"/>
            </a:pPr>
            <a:r>
              <a:rPr lang="fr-FR" sz="2000" dirty="0" smtClean="0">
                <a:sym typeface="Wingdings" pitchFamily="2" charset="2"/>
              </a:rPr>
              <a:t>Dans la littérature sur le bélier, beaucoup d’</a:t>
            </a:r>
            <a:r>
              <a:rPr lang="fr-FR" sz="2000" b="1" dirty="0" smtClean="0">
                <a:sym typeface="Wingdings" pitchFamily="2" charset="2"/>
              </a:rPr>
              <a:t>approximations</a:t>
            </a:r>
            <a:r>
              <a:rPr lang="fr-FR" sz="2000" dirty="0" smtClean="0">
                <a:sym typeface="Wingdings" pitchFamily="2" charset="2"/>
              </a:rPr>
              <a:t> sont faites.</a:t>
            </a:r>
          </a:p>
          <a:p>
            <a:pPr marL="0" indent="0">
              <a:buNone/>
            </a:pPr>
            <a:endParaRPr lang="fr-FR" sz="2000" b="1" dirty="0" smtClean="0"/>
          </a:p>
          <a:p>
            <a:pPr marL="0" indent="0">
              <a:buNone/>
            </a:pPr>
            <a:endParaRPr lang="fr-FR" sz="2000" b="1" dirty="0"/>
          </a:p>
          <a:p>
            <a:pPr marL="0" indent="0">
              <a:buNone/>
            </a:pPr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pPr marL="0" indent="0">
              <a:buNone/>
            </a:pPr>
            <a:endParaRPr lang="fr-FR" sz="2000" dirty="0"/>
          </a:p>
          <a:p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CAE3A-6A76-4B7D-BF0E-9AB314ADF190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17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33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435280" cy="779934"/>
          </a:xfrm>
        </p:spPr>
        <p:txBody>
          <a:bodyPr/>
          <a:lstStyle/>
          <a:p>
            <a:r>
              <a:rPr lang="fr-FR" sz="2800" dirty="0" smtClean="0"/>
              <a:t>Présentation d’une méthode d’analyse des coups de bélier basée sur les travaux de M. Bergeron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700808"/>
            <a:ext cx="8928992" cy="4968552"/>
          </a:xfrm>
        </p:spPr>
        <p:txBody>
          <a:bodyPr/>
          <a:lstStyle/>
          <a:p>
            <a:r>
              <a:rPr lang="fr-FR" sz="1800" b="1" dirty="0" smtClean="0"/>
              <a:t>Rappel: Lors de l’étape 3 le clapet de batterie du bélier hydraulique vient de se fermer brusquement.</a:t>
            </a:r>
          </a:p>
          <a:p>
            <a:pPr>
              <a:buFont typeface="Wingdings"/>
              <a:buChar char="à"/>
            </a:pPr>
            <a:r>
              <a:rPr lang="fr-FR" sz="1600" dirty="0" smtClean="0">
                <a:sym typeface="Wingdings" pitchFamily="2" charset="2"/>
              </a:rPr>
              <a:t>L</a:t>
            </a:r>
            <a:r>
              <a:rPr lang="fr-FR" sz="1600" dirty="0" smtClean="0"/>
              <a:t>a masse d’eau à l’intérieur de la conduite de batterie qui était alors en mouvement est donc stoppée brusquement.</a:t>
            </a:r>
          </a:p>
          <a:p>
            <a:pPr>
              <a:buFont typeface="Wingdings"/>
              <a:buChar char="à"/>
            </a:pPr>
            <a:r>
              <a:rPr lang="fr-FR" sz="1600" dirty="0" smtClean="0"/>
              <a:t>On a donc augmentation de la pression et formation d’un coup de bélier.</a:t>
            </a:r>
          </a:p>
          <a:p>
            <a:pPr>
              <a:buFont typeface="Wingdings"/>
              <a:buChar char="à"/>
            </a:pPr>
            <a:endParaRPr lang="fr-FR" sz="2000" dirty="0" smtClean="0"/>
          </a:p>
          <a:p>
            <a:pPr>
              <a:buFont typeface="Wingdings"/>
              <a:buChar char="à"/>
            </a:pPr>
            <a:endParaRPr lang="fr-FR" sz="2000" dirty="0"/>
          </a:p>
          <a:p>
            <a:pPr>
              <a:buFont typeface="Wingdings"/>
              <a:buChar char="à"/>
            </a:pPr>
            <a:endParaRPr lang="fr-FR" sz="2000" dirty="0" smtClean="0"/>
          </a:p>
          <a:p>
            <a:pPr>
              <a:buFont typeface="Wingdings"/>
              <a:buChar char="à"/>
            </a:pPr>
            <a:endParaRPr lang="fr-FR" sz="2000" dirty="0"/>
          </a:p>
          <a:p>
            <a:pPr>
              <a:buFont typeface="Wingdings"/>
              <a:buChar char="à"/>
            </a:pPr>
            <a:endParaRPr lang="fr-FR" sz="2000" dirty="0" smtClean="0"/>
          </a:p>
          <a:p>
            <a:pPr>
              <a:buFont typeface="Wingdings"/>
              <a:buChar char="à"/>
            </a:pPr>
            <a:endParaRPr lang="fr-FR" sz="2000" dirty="0"/>
          </a:p>
          <a:p>
            <a:pPr>
              <a:buFont typeface="Wingdings"/>
              <a:buChar char="à"/>
            </a:pPr>
            <a:endParaRPr lang="fr-FR" sz="2000" dirty="0" smtClean="0"/>
          </a:p>
          <a:p>
            <a:r>
              <a:rPr lang="fr-FR" sz="2000" dirty="0" smtClean="0">
                <a:solidFill>
                  <a:srgbClr val="FF0000"/>
                </a:solidFill>
              </a:rPr>
              <a:t>Utilisation des </a:t>
            </a:r>
            <a:r>
              <a:rPr lang="fr-FR" sz="2000" b="1" dirty="0" smtClean="0">
                <a:solidFill>
                  <a:srgbClr val="FF0000"/>
                </a:solidFill>
              </a:rPr>
              <a:t>épures de Bergeron</a:t>
            </a:r>
            <a:r>
              <a:rPr lang="fr-FR" sz="2000" dirty="0" smtClean="0">
                <a:solidFill>
                  <a:srgbClr val="FF0000"/>
                </a:solidFill>
              </a:rPr>
              <a:t>, normalement dédiées à la protection des réseaux contre les surpressions dues aux coups de bélier.</a:t>
            </a:r>
          </a:p>
          <a:p>
            <a:endParaRPr lang="fr-FR" sz="2000" b="1" dirty="0"/>
          </a:p>
          <a:p>
            <a:pPr marL="0" indent="0">
              <a:buNone/>
            </a:pPr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pPr marL="0" indent="0">
              <a:buNone/>
            </a:pPr>
            <a:endParaRPr lang="fr-FR" sz="2000" dirty="0"/>
          </a:p>
          <a:p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CAE3A-6A76-4B7D-BF0E-9AB314ADF190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36911"/>
            <a:ext cx="6624736" cy="315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84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435280" cy="779934"/>
          </a:xfrm>
        </p:spPr>
        <p:txBody>
          <a:bodyPr/>
          <a:lstStyle/>
          <a:p>
            <a:r>
              <a:rPr lang="fr-FR" sz="2800" dirty="0" smtClean="0"/>
              <a:t>Présentation d’une méthode d’analyse des coups de bélier basée sur les travaux de M. Bergeron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CAE3A-6A76-4B7D-BF0E-9AB314ADF190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19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67544" y="162880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Coup de bélier= onde de pression-débit qui va parcourir la tuyauterie.</a:t>
            </a:r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293820" y="2348880"/>
                <a:ext cx="8280920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u="sng" dirty="0" smtClean="0">
                    <a:solidFill>
                      <a:srgbClr val="0070C0"/>
                    </a:solidFill>
                  </a:rPr>
                  <a:t>Caractéristiques de l’onde créée:</a:t>
                </a:r>
              </a:p>
              <a:p>
                <a:endParaRPr lang="fr-FR" dirty="0"/>
              </a:p>
              <a:p>
                <a:r>
                  <a:rPr lang="fr-FR" b="1" dirty="0" smtClean="0"/>
                  <a:t>Vitesse de propagation</a:t>
                </a:r>
                <a:r>
                  <a:rPr lang="fr-FR" dirty="0" smtClean="0"/>
                  <a:t>: dépend du matériau de la tuyauterie</a:t>
                </a:r>
              </a:p>
              <a:p>
                <a:endParaRPr lang="fr-FR" dirty="0"/>
              </a:p>
              <a:p>
                <a:r>
                  <a:rPr lang="fr-FR" dirty="0" smtClean="0"/>
                  <a:t>Exemple</a:t>
                </a:r>
                <a:r>
                  <a:rPr lang="fr-FR" b="1" dirty="0" smtClean="0"/>
                  <a:t>: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𝑎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~300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𝑚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.</m:t>
                    </m:r>
                    <m:sSup>
                      <m:sSupPr>
                        <m:ctrlPr>
                          <a:rPr lang="fr-FR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  <m:sup>
                        <m:r>
                          <a:rPr lang="fr-FR" i="1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fr-FR" i="1">
                        <a:latin typeface="Cambria Math"/>
                        <a:ea typeface="Cambria Math"/>
                      </a:rPr>
                      <m:t>𝑝𝑜𝑢𝑟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 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𝑑𝑢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 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𝑃𝐸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 ; 1300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𝑚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.</m:t>
                    </m:r>
                    <m:sSup>
                      <m:sSupPr>
                        <m:ctrlPr>
                          <a:rPr lang="fr-FR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  <m:sup>
                        <m:r>
                          <a:rPr lang="fr-FR" i="1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fr-FR" i="1">
                        <a:latin typeface="Cambria Math"/>
                        <a:ea typeface="Cambria Math"/>
                      </a:rPr>
                      <m:t>𝑝𝑜𝑢𝑟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 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𝑑𝑒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fr-FR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  <a:ea typeface="Cambria Math"/>
                          </a:rPr>
                          <m:t>𝑙</m:t>
                        </m:r>
                      </m:e>
                      <m:sup>
                        <m:r>
                          <a:rPr lang="fr-FR" i="1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fr-FR" i="1">
                        <a:latin typeface="Cambria Math"/>
                        <a:ea typeface="Cambria Math"/>
                      </a:rPr>
                      <m:t>𝑎𝑐𝑖𝑒𝑟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fr-FR" dirty="0" smtClean="0">
                  <a:ea typeface="Cambria Math"/>
                </a:endParaRPr>
              </a:p>
              <a:p>
                <a:endParaRPr lang="fr-FR" dirty="0" smtClean="0"/>
              </a:p>
              <a:p>
                <a:endParaRPr lang="fr-FR" dirty="0" smtClean="0"/>
              </a:p>
              <a:p>
                <a:r>
                  <a:rPr lang="fr-FR" b="1" dirty="0" smtClean="0"/>
                  <a:t>Période:</a:t>
                </a:r>
              </a:p>
              <a:p>
                <a:endParaRPr lang="fr-FR" b="1" dirty="0"/>
              </a:p>
              <a:p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20" y="2348880"/>
                <a:ext cx="8280920" cy="3139321"/>
              </a:xfrm>
              <a:prstGeom prst="rect">
                <a:avLst/>
              </a:prstGeom>
              <a:blipFill rotWithShape="1">
                <a:blip r:embed="rId3"/>
                <a:stretch>
                  <a:fillRect l="-589" t="-9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e 25"/>
          <p:cNvGrpSpPr/>
          <p:nvPr/>
        </p:nvGrpSpPr>
        <p:grpSpPr>
          <a:xfrm>
            <a:off x="1403648" y="4975095"/>
            <a:ext cx="2510107" cy="1322468"/>
            <a:chOff x="1155543" y="5001456"/>
            <a:chExt cx="2510107" cy="1322468"/>
          </a:xfrm>
        </p:grpSpPr>
        <p:grpSp>
          <p:nvGrpSpPr>
            <p:cNvPr id="10" name="Groupe 9"/>
            <p:cNvGrpSpPr/>
            <p:nvPr/>
          </p:nvGrpSpPr>
          <p:grpSpPr>
            <a:xfrm>
              <a:off x="1155543" y="5001456"/>
              <a:ext cx="2510107" cy="1322468"/>
              <a:chOff x="765749" y="2682596"/>
              <a:chExt cx="2510107" cy="1322468"/>
            </a:xfrm>
          </p:grpSpPr>
          <p:cxnSp>
            <p:nvCxnSpPr>
              <p:cNvPr id="11" name="Connecteur droit 10"/>
              <p:cNvCxnSpPr/>
              <p:nvPr/>
            </p:nvCxnSpPr>
            <p:spPr>
              <a:xfrm>
                <a:off x="765749" y="2682596"/>
                <a:ext cx="5271" cy="74104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/>
              <p:cNvCxnSpPr/>
              <p:nvPr/>
            </p:nvCxnSpPr>
            <p:spPr>
              <a:xfrm>
                <a:off x="765749" y="3423636"/>
                <a:ext cx="720251" cy="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/>
              <p:cNvCxnSpPr/>
              <p:nvPr/>
            </p:nvCxnSpPr>
            <p:spPr>
              <a:xfrm>
                <a:off x="1486000" y="3074128"/>
                <a:ext cx="0" cy="349508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/>
              <p:cNvCxnSpPr/>
              <p:nvPr/>
            </p:nvCxnSpPr>
            <p:spPr>
              <a:xfrm>
                <a:off x="1496577" y="3074128"/>
                <a:ext cx="1779279" cy="930936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/>
              <p:cNvCxnSpPr/>
              <p:nvPr/>
            </p:nvCxnSpPr>
            <p:spPr>
              <a:xfrm>
                <a:off x="1486000" y="2835490"/>
                <a:ext cx="1789856" cy="963958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/>
              <p:cNvCxnSpPr/>
              <p:nvPr/>
            </p:nvCxnSpPr>
            <p:spPr>
              <a:xfrm>
                <a:off x="1496577" y="2703608"/>
                <a:ext cx="0" cy="131882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/>
              <p:cNvCxnSpPr/>
              <p:nvPr/>
            </p:nvCxnSpPr>
            <p:spPr>
              <a:xfrm>
                <a:off x="816469" y="2769549"/>
                <a:ext cx="647722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Connecteur droit avec flèche 22"/>
            <p:cNvCxnSpPr/>
            <p:nvPr/>
          </p:nvCxnSpPr>
          <p:spPr>
            <a:xfrm>
              <a:off x="2051720" y="5088409"/>
              <a:ext cx="1613930" cy="86087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ZoneTexte 24"/>
            <p:cNvSpPr txBox="1"/>
            <p:nvPr/>
          </p:nvSpPr>
          <p:spPr>
            <a:xfrm>
              <a:off x="2770722" y="5154350"/>
              <a:ext cx="2171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L</a:t>
              </a:r>
              <a:endParaRPr lang="fr-FR" dirty="0"/>
            </a:p>
          </p:txBody>
        </p:sp>
      </p:grpSp>
      <p:sp>
        <p:nvSpPr>
          <p:cNvPr id="27" name="ZoneTexte 26"/>
          <p:cNvSpPr txBox="1"/>
          <p:nvPr/>
        </p:nvSpPr>
        <p:spPr>
          <a:xfrm>
            <a:off x="3995936" y="533901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T=2.L/a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5436096" y="5062048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Ex: Pour L=15m, </a:t>
            </a:r>
          </a:p>
          <a:p>
            <a:r>
              <a:rPr lang="fr-FR" dirty="0" smtClean="0"/>
              <a:t>T= 100ms (PE)</a:t>
            </a:r>
          </a:p>
          <a:p>
            <a:endParaRPr lang="fr-FR" dirty="0"/>
          </a:p>
          <a:p>
            <a:r>
              <a:rPr lang="fr-FR" dirty="0" smtClean="0"/>
              <a:t>T= 23ms (acier)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095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63910"/>
          </a:xfrm>
        </p:spPr>
        <p:txBody>
          <a:bodyPr/>
          <a:lstStyle/>
          <a:p>
            <a:r>
              <a:rPr lang="fr-FR" sz="3200" dirty="0" smtClean="0"/>
              <a:t>Objectifs de l’étude: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018184"/>
            <a:ext cx="8229600" cy="4839816"/>
          </a:xfrm>
        </p:spPr>
        <p:txBody>
          <a:bodyPr/>
          <a:lstStyle/>
          <a:p>
            <a:r>
              <a:rPr lang="fr-FR" sz="2000" dirty="0" smtClean="0"/>
              <a:t>Expliciter le fonctionnement d’un bélier hydraulique</a:t>
            </a:r>
          </a:p>
          <a:p>
            <a:endParaRPr lang="fr-FR" sz="2000" dirty="0"/>
          </a:p>
          <a:p>
            <a:r>
              <a:rPr lang="fr-FR" sz="2000" dirty="0" smtClean="0"/>
              <a:t>Mettre au point un outil de calcul de prédiction/optimisation des performances d’un bélier hydraulique.</a:t>
            </a: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r>
              <a:rPr lang="fr-FR" sz="2000" dirty="0" smtClean="0"/>
              <a:t>Concevoir un bélier hydraulique économique à partir d’un maximum de pièces du commerce faciles à approvisionner.</a:t>
            </a:r>
          </a:p>
          <a:p>
            <a:endParaRPr lang="fr-FR" sz="2000" dirty="0"/>
          </a:p>
          <a:p>
            <a:r>
              <a:rPr lang="fr-FR" sz="2000" dirty="0" smtClean="0"/>
              <a:t>Vérifier avec le prototype que l’on a bien coïncidence entre les résultats pratiques et ceux déterminés théoriquement avec de vérifier la pertinence de la modélisation et si les épures de Bergeron sont bien applicables aux béliers hydrauliques.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CAE3A-6A76-4B7D-BF0E-9AB314ADF190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07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435280" cy="779934"/>
          </a:xfrm>
        </p:spPr>
        <p:txBody>
          <a:bodyPr/>
          <a:lstStyle/>
          <a:p>
            <a:r>
              <a:rPr lang="fr-FR" sz="2800" dirty="0" smtClean="0"/>
              <a:t>Présentation d’une méthode d’analyse des coups de bélier basée sur les travaux de M. Bergeron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CAE3A-6A76-4B7D-BF0E-9AB314ADF190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67544" y="162880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Coup de bélier= onde de pression-débit qui va parcourir la tuyauterie.</a:t>
            </a:r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293820" y="2348880"/>
                <a:ext cx="8280920" cy="5016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u="sng" dirty="0" smtClean="0">
                    <a:solidFill>
                      <a:srgbClr val="0070C0"/>
                    </a:solidFill>
                  </a:rPr>
                  <a:t>Caractéristiques de l’onde créée:</a:t>
                </a:r>
              </a:p>
              <a:p>
                <a:r>
                  <a:rPr lang="fr-FR" b="1" dirty="0" smtClean="0"/>
                  <a:t>Amplitude: </a:t>
                </a:r>
              </a:p>
              <a:p>
                <a:r>
                  <a:rPr lang="fr-FR" dirty="0" smtClean="0"/>
                  <a:t>Valeurs de débit/pression que va prendre l’onde au cours de son cheminement dans le tuyau, déterminé grâce aux épures de Bergeron.</a:t>
                </a:r>
              </a:p>
              <a:p>
                <a:endParaRPr lang="fr-FR" u="sng" dirty="0" smtClean="0">
                  <a:solidFill>
                    <a:srgbClr val="FF0000"/>
                  </a:solidFill>
                </a:endParaRPr>
              </a:p>
              <a:p>
                <a:r>
                  <a:rPr lang="fr-FR" u="sng" dirty="0" smtClean="0">
                    <a:solidFill>
                      <a:srgbClr val="FF0000"/>
                    </a:solidFill>
                  </a:rPr>
                  <a:t>Epures de Bergeron:</a:t>
                </a:r>
              </a:p>
              <a:p>
                <a:endParaRPr lang="fr-FR" u="sng" dirty="0">
                  <a:solidFill>
                    <a:srgbClr val="FF0000"/>
                  </a:solidFill>
                </a:endParaRPr>
              </a:p>
              <a:p>
                <a:r>
                  <a:rPr lang="fr-FR" u="sng" dirty="0" smtClean="0"/>
                  <a:t>Principe: </a:t>
                </a:r>
                <a:r>
                  <a:rPr lang="fr-FR" dirty="0" smtClean="0"/>
                  <a:t>On suit une particule fictive qui se déplace à la même vitesse que l’onde de pression débit. Sur ce chemin, P et Q varient linéairement, selon une droite:</a:t>
                </a:r>
              </a:p>
              <a:p>
                <a:endParaRPr lang="fr-F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𝑃</m:t>
                      </m:r>
                      <m:r>
                        <a:rPr lang="fr-FR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fr-FR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.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𝑆</m:t>
                          </m:r>
                        </m:den>
                      </m:f>
                      <m:r>
                        <a:rPr lang="fr-FR" b="0" i="1" smtClean="0">
                          <a:latin typeface="Cambria Math"/>
                        </a:rPr>
                        <m:t>𝑄</m:t>
                      </m:r>
                      <m:r>
                        <a:rPr lang="fr-FR" b="0" i="1" smtClean="0">
                          <a:latin typeface="Cambria Math"/>
                        </a:rPr>
                        <m:t> </m:t>
                      </m:r>
                      <m:r>
                        <a:rPr lang="fr-FR" b="0" i="1" smtClean="0">
                          <a:latin typeface="Cambria Math"/>
                        </a:rPr>
                        <m:t>𝑙𝑜𝑟𝑠𝑞𝑢𝑒</m:t>
                      </m:r>
                      <m:r>
                        <a:rPr lang="fr-FR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𝑙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fr-FR" b="0" i="1" smtClean="0">
                          <a:latin typeface="Cambria Math"/>
                        </a:rPr>
                        <m:t>𝑜𝑛</m:t>
                      </m:r>
                      <m:r>
                        <a:rPr lang="fr-FR" b="0" i="1" smtClean="0">
                          <a:latin typeface="Cambria Math"/>
                        </a:rPr>
                        <m:t> </m:t>
                      </m:r>
                      <m:r>
                        <a:rPr lang="fr-FR" b="0" i="1" smtClean="0">
                          <a:latin typeface="Cambria Math"/>
                        </a:rPr>
                        <m:t>𝑠𝑒</m:t>
                      </m:r>
                      <m:r>
                        <a:rPr lang="fr-FR" b="0" i="1" smtClean="0">
                          <a:latin typeface="Cambria Math"/>
                        </a:rPr>
                        <m:t> </m:t>
                      </m:r>
                      <m:r>
                        <a:rPr lang="fr-FR" b="0" i="1" smtClean="0">
                          <a:latin typeface="Cambria Math"/>
                        </a:rPr>
                        <m:t>𝑑</m:t>
                      </m:r>
                      <m:r>
                        <a:rPr lang="fr-FR" b="0" i="1" smtClean="0">
                          <a:latin typeface="Cambria Math"/>
                        </a:rPr>
                        <m:t>é</m:t>
                      </m:r>
                      <m:r>
                        <a:rPr lang="fr-FR" b="0" i="1" smtClean="0">
                          <a:latin typeface="Cambria Math"/>
                        </a:rPr>
                        <m:t>𝑝𝑙𝑎𝑐𝑒</m:t>
                      </m:r>
                      <m:r>
                        <a:rPr lang="fr-FR" b="0" i="1" smtClean="0">
                          <a:latin typeface="Cambria Math"/>
                        </a:rPr>
                        <m:t> </m:t>
                      </m:r>
                      <m:r>
                        <a:rPr lang="fr-FR" b="0" i="1" smtClean="0">
                          <a:latin typeface="Cambria Math"/>
                        </a:rPr>
                        <m:t>𝑑𝑒</m:t>
                      </m:r>
                      <m:r>
                        <a:rPr lang="fr-FR" b="0" i="1" smtClean="0">
                          <a:latin typeface="Cambria Math"/>
                        </a:rPr>
                        <m:t> </m:t>
                      </m:r>
                      <m:r>
                        <a:rPr lang="fr-FR" b="0" i="1" smtClean="0">
                          <a:latin typeface="Cambria Math"/>
                        </a:rPr>
                        <m:t>𝑙𝑎</m:t>
                      </m:r>
                      <m:r>
                        <a:rPr lang="fr-FR" b="0" i="1" smtClean="0">
                          <a:latin typeface="Cambria Math"/>
                        </a:rPr>
                        <m:t> </m:t>
                      </m:r>
                      <m:r>
                        <a:rPr lang="fr-FR" b="0" i="1" smtClean="0">
                          <a:latin typeface="Cambria Math"/>
                        </a:rPr>
                        <m:t>𝑠𝑒𝑛𝑠</m:t>
                      </m:r>
                      <m:r>
                        <a:rPr lang="fr-FR" b="0" i="1" smtClean="0">
                          <a:latin typeface="Cambria Math"/>
                        </a:rPr>
                        <m:t> </m:t>
                      </m:r>
                      <m:r>
                        <a:rPr lang="fr-FR" b="0" i="1" smtClean="0">
                          <a:latin typeface="Cambria Math"/>
                        </a:rPr>
                        <m:t>𝑑𝑢</m:t>
                      </m:r>
                      <m:r>
                        <a:rPr lang="fr-FR" b="0" i="1" smtClean="0">
                          <a:latin typeface="Cambria Math"/>
                        </a:rPr>
                        <m:t> </m:t>
                      </m:r>
                      <m:r>
                        <a:rPr lang="fr-FR" b="0" i="1" smtClean="0">
                          <a:latin typeface="Cambria Math"/>
                        </a:rPr>
                        <m:t>𝑑</m:t>
                      </m:r>
                      <m:r>
                        <a:rPr lang="fr-FR" b="0" i="1" smtClean="0">
                          <a:latin typeface="Cambria Math"/>
                        </a:rPr>
                        <m:t>é</m:t>
                      </m:r>
                      <m:r>
                        <a:rPr lang="fr-FR" b="0" i="1" smtClean="0">
                          <a:latin typeface="Cambria Math"/>
                        </a:rPr>
                        <m:t>𝑏𝑖𝑡</m:t>
                      </m:r>
                      <m:r>
                        <a:rPr lang="fr-FR" b="0" i="1" smtClean="0">
                          <a:latin typeface="Cambria Math"/>
                        </a:rPr>
                        <m:t> </m:t>
                      </m:r>
                      <m:r>
                        <a:rPr lang="fr-FR" b="0" i="1" smtClean="0">
                          <a:latin typeface="Cambria Math"/>
                        </a:rPr>
                        <m:t>𝑖𝑛𝑖𝑡𝑖𝑎𝑙</m:t>
                      </m:r>
                      <m:r>
                        <a:rPr lang="fr-FR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fr-F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𝑃</m:t>
                      </m:r>
                      <m:r>
                        <a:rPr lang="fr-F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fr-FR" i="1">
                              <a:latin typeface="Cambria Math"/>
                            </a:rPr>
                            <m:t>𝑔</m:t>
                          </m:r>
                          <m:r>
                            <a:rPr lang="fr-FR" i="1">
                              <a:latin typeface="Cambria Math"/>
                            </a:rPr>
                            <m:t>.</m:t>
                          </m:r>
                          <m:r>
                            <a:rPr lang="fr-FR" i="1">
                              <a:latin typeface="Cambria Math"/>
                            </a:rPr>
                            <m:t>𝑆</m:t>
                          </m:r>
                        </m:den>
                      </m:f>
                      <m:r>
                        <a:rPr lang="fr-FR" i="1">
                          <a:latin typeface="Cambria Math"/>
                        </a:rPr>
                        <m:t>𝑄</m:t>
                      </m:r>
                      <m:r>
                        <a:rPr lang="fr-FR" b="0" i="1" smtClean="0">
                          <a:latin typeface="Cambria Math"/>
                        </a:rPr>
                        <m:t> </m:t>
                      </m:r>
                      <m:r>
                        <a:rPr lang="fr-FR" b="0" i="1" smtClean="0">
                          <a:latin typeface="Cambria Math"/>
                        </a:rPr>
                        <m:t>𝑙𝑜𝑟𝑠𝑞𝑢𝑒</m:t>
                      </m:r>
                      <m:r>
                        <a:rPr lang="fr-FR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𝑙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fr-FR" b="0" i="1" smtClean="0">
                          <a:latin typeface="Cambria Math"/>
                        </a:rPr>
                        <m:t>𝑜𝑛</m:t>
                      </m:r>
                      <m:r>
                        <a:rPr lang="fr-FR" b="0" i="1" smtClean="0">
                          <a:latin typeface="Cambria Math"/>
                        </a:rPr>
                        <m:t> </m:t>
                      </m:r>
                      <m:r>
                        <a:rPr lang="fr-FR" b="0" i="1" smtClean="0">
                          <a:latin typeface="Cambria Math"/>
                        </a:rPr>
                        <m:t>𝑠𝑢𝑖𝑡</m:t>
                      </m:r>
                      <m:r>
                        <a:rPr lang="fr-FR" b="0" i="1" smtClean="0">
                          <a:latin typeface="Cambria Math"/>
                        </a:rPr>
                        <m:t> </m:t>
                      </m:r>
                      <m:r>
                        <a:rPr lang="fr-FR" b="0" i="1" smtClean="0">
                          <a:latin typeface="Cambria Math"/>
                        </a:rPr>
                        <m:t>𝑙𝑒</m:t>
                      </m:r>
                      <m:r>
                        <a:rPr lang="fr-FR" b="0" i="1" smtClean="0">
                          <a:latin typeface="Cambria Math"/>
                        </a:rPr>
                        <m:t> </m:t>
                      </m:r>
                      <m:r>
                        <a:rPr lang="fr-FR" b="0" i="1" smtClean="0">
                          <a:latin typeface="Cambria Math"/>
                        </a:rPr>
                        <m:t>𝑐h𝑒𝑚𝑖𝑛</m:t>
                      </m:r>
                      <m:r>
                        <a:rPr lang="fr-FR" b="0" i="1" smtClean="0">
                          <a:latin typeface="Cambria Math"/>
                        </a:rPr>
                        <m:t> </m:t>
                      </m:r>
                      <m:r>
                        <a:rPr lang="fr-FR" b="0" i="1" smtClean="0">
                          <a:latin typeface="Cambria Math"/>
                        </a:rPr>
                        <m:t>𝑖𝑛𝑣𝑒𝑟𝑠𝑒</m:t>
                      </m:r>
                    </m:oMath>
                  </m:oMathPara>
                </a14:m>
                <a:endParaRPr lang="fr-FR" dirty="0" smtClean="0"/>
              </a:p>
              <a:p>
                <a:endParaRPr lang="fr-FR" u="sng" dirty="0" smtClean="0"/>
              </a:p>
              <a:p>
                <a:endParaRPr lang="fr-FR" u="sng" dirty="0" smtClean="0"/>
              </a:p>
              <a:p>
                <a:endParaRPr lang="fr-FR" dirty="0" smtClean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20" y="2348880"/>
                <a:ext cx="8280920" cy="5016245"/>
              </a:xfrm>
              <a:prstGeom prst="rect">
                <a:avLst/>
              </a:prstGeom>
              <a:blipFill rotWithShape="1">
                <a:blip r:embed="rId3"/>
                <a:stretch>
                  <a:fillRect l="-589" t="-608" r="-3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e 18"/>
          <p:cNvGrpSpPr/>
          <p:nvPr/>
        </p:nvGrpSpPr>
        <p:grpSpPr>
          <a:xfrm>
            <a:off x="6300192" y="3290994"/>
            <a:ext cx="2510107" cy="1322468"/>
            <a:chOff x="1155543" y="5001456"/>
            <a:chExt cx="2510107" cy="1322468"/>
          </a:xfrm>
        </p:grpSpPr>
        <p:grpSp>
          <p:nvGrpSpPr>
            <p:cNvPr id="21" name="Groupe 20"/>
            <p:cNvGrpSpPr/>
            <p:nvPr/>
          </p:nvGrpSpPr>
          <p:grpSpPr>
            <a:xfrm>
              <a:off x="1155543" y="5001456"/>
              <a:ext cx="2510107" cy="1322468"/>
              <a:chOff x="765749" y="2682596"/>
              <a:chExt cx="2510107" cy="1322468"/>
            </a:xfrm>
          </p:grpSpPr>
          <p:cxnSp>
            <p:nvCxnSpPr>
              <p:cNvPr id="29" name="Connecteur droit 28"/>
              <p:cNvCxnSpPr/>
              <p:nvPr/>
            </p:nvCxnSpPr>
            <p:spPr>
              <a:xfrm>
                <a:off x="765749" y="2682596"/>
                <a:ext cx="5271" cy="74104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/>
              <p:cNvCxnSpPr/>
              <p:nvPr/>
            </p:nvCxnSpPr>
            <p:spPr>
              <a:xfrm>
                <a:off x="765749" y="3423636"/>
                <a:ext cx="720251" cy="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/>
              <p:cNvCxnSpPr/>
              <p:nvPr/>
            </p:nvCxnSpPr>
            <p:spPr>
              <a:xfrm>
                <a:off x="1486000" y="3074128"/>
                <a:ext cx="0" cy="349508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/>
              <p:cNvCxnSpPr/>
              <p:nvPr/>
            </p:nvCxnSpPr>
            <p:spPr>
              <a:xfrm>
                <a:off x="1496577" y="3074128"/>
                <a:ext cx="1779279" cy="930936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/>
              <p:cNvCxnSpPr/>
              <p:nvPr/>
            </p:nvCxnSpPr>
            <p:spPr>
              <a:xfrm>
                <a:off x="1486000" y="2835490"/>
                <a:ext cx="1789856" cy="963958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/>
              <p:cNvCxnSpPr/>
              <p:nvPr/>
            </p:nvCxnSpPr>
            <p:spPr>
              <a:xfrm>
                <a:off x="1496577" y="2703608"/>
                <a:ext cx="0" cy="131882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/>
              <p:cNvCxnSpPr/>
              <p:nvPr/>
            </p:nvCxnSpPr>
            <p:spPr>
              <a:xfrm>
                <a:off x="816469" y="2769549"/>
                <a:ext cx="647722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Connecteur droit avec flèche 21"/>
            <p:cNvCxnSpPr/>
            <p:nvPr/>
          </p:nvCxnSpPr>
          <p:spPr>
            <a:xfrm>
              <a:off x="2051720" y="5088409"/>
              <a:ext cx="1613930" cy="86087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ZoneTexte 23"/>
            <p:cNvSpPr txBox="1"/>
            <p:nvPr/>
          </p:nvSpPr>
          <p:spPr>
            <a:xfrm>
              <a:off x="2770722" y="5154350"/>
              <a:ext cx="2171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L</a:t>
              </a:r>
              <a:endParaRPr lang="fr-FR" dirty="0"/>
            </a:p>
          </p:txBody>
        </p:sp>
      </p:grpSp>
      <p:sp>
        <p:nvSpPr>
          <p:cNvPr id="5" name="Arrondir un rectangle à un seul coin 4"/>
          <p:cNvSpPr/>
          <p:nvPr/>
        </p:nvSpPr>
        <p:spPr>
          <a:xfrm>
            <a:off x="7003655" y="3515756"/>
            <a:ext cx="220079" cy="145758"/>
          </a:xfrm>
          <a:prstGeom prst="round1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471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11656E-6 L 0.17083 0.117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58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083 0.11794 L -0.00226 0.0025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63" y="-5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435280" cy="779934"/>
          </a:xfrm>
        </p:spPr>
        <p:txBody>
          <a:bodyPr/>
          <a:lstStyle/>
          <a:p>
            <a:r>
              <a:rPr lang="fr-FR" sz="2800" dirty="0" smtClean="0"/>
              <a:t>Présentation d’une méthode d’analyse des coups de bélier basée sur les travaux de M. Bergeron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CAE3A-6A76-4B7D-BF0E-9AB314ADF190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21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67544" y="162880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Coup de bélier= onde de pression-débit qui va parcourir la tuyauterie.</a:t>
            </a:r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293820" y="2041655"/>
                <a:ext cx="8280920" cy="4322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u="sng" dirty="0" smtClean="0">
                    <a:solidFill>
                      <a:srgbClr val="FF0000"/>
                    </a:solidFill>
                  </a:rPr>
                  <a:t>Epures de Bergeron:</a:t>
                </a:r>
              </a:p>
              <a:p>
                <a:endParaRPr lang="fr-FR" u="sng" dirty="0">
                  <a:solidFill>
                    <a:srgbClr val="FF0000"/>
                  </a:solidFill>
                </a:endParaRPr>
              </a:p>
              <a:p>
                <a:r>
                  <a:rPr lang="fr-FR" sz="1400" u="sng" dirty="0" smtClean="0"/>
                  <a:t>Principe: </a:t>
                </a:r>
                <a:r>
                  <a:rPr lang="fr-FR" sz="1400" dirty="0" smtClean="0"/>
                  <a:t>On suit une particule fictive qui se déplace à la même vitesse que l’onde de pression débit. Sur ce chemin, P et Q varient linéairement, selon une droite:</a:t>
                </a:r>
              </a:p>
              <a:p>
                <a:endParaRPr lang="fr-FR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/>
                        </a:rPr>
                        <m:t>𝑃</m:t>
                      </m:r>
                      <m:r>
                        <a:rPr lang="fr-FR" sz="1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fr-FR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4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fr-FR" sz="1400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fr-FR" sz="1400" b="0" i="1" smtClean="0">
                              <a:latin typeface="Cambria Math"/>
                            </a:rPr>
                            <m:t>.</m:t>
                          </m:r>
                          <m:r>
                            <a:rPr lang="fr-FR" sz="1400" b="0" i="1" smtClean="0">
                              <a:latin typeface="Cambria Math"/>
                            </a:rPr>
                            <m:t>𝑆</m:t>
                          </m:r>
                        </m:den>
                      </m:f>
                      <m:r>
                        <a:rPr lang="fr-FR" sz="1400" b="0" i="1" smtClean="0">
                          <a:latin typeface="Cambria Math"/>
                        </a:rPr>
                        <m:t>𝑄</m:t>
                      </m:r>
                      <m:r>
                        <a:rPr lang="fr-FR" sz="1400" b="0" i="1" smtClean="0">
                          <a:latin typeface="Cambria Math"/>
                        </a:rPr>
                        <m:t> </m:t>
                      </m:r>
                      <m:r>
                        <a:rPr lang="fr-FR" sz="1400" b="0" i="1" smtClean="0">
                          <a:latin typeface="Cambria Math"/>
                        </a:rPr>
                        <m:t>𝑙𝑜𝑟𝑠𝑞𝑢𝑒</m:t>
                      </m:r>
                      <m:r>
                        <a:rPr lang="fr-FR" sz="14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fr-FR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latin typeface="Cambria Math"/>
                            </a:rPr>
                            <m:t>𝑙</m:t>
                          </m:r>
                        </m:e>
                        <m:sup>
                          <m:r>
                            <a:rPr lang="fr-FR" sz="1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fr-FR" sz="1400" b="0" i="1" smtClean="0">
                          <a:latin typeface="Cambria Math"/>
                        </a:rPr>
                        <m:t>𝑜𝑛</m:t>
                      </m:r>
                      <m:r>
                        <a:rPr lang="fr-FR" sz="1400" b="0" i="1" smtClean="0">
                          <a:latin typeface="Cambria Math"/>
                        </a:rPr>
                        <m:t> </m:t>
                      </m:r>
                      <m:r>
                        <a:rPr lang="fr-FR" sz="1400" b="0" i="1" smtClean="0">
                          <a:latin typeface="Cambria Math"/>
                        </a:rPr>
                        <m:t>𝑠𝑒</m:t>
                      </m:r>
                      <m:r>
                        <a:rPr lang="fr-FR" sz="1400" b="0" i="1" smtClean="0">
                          <a:latin typeface="Cambria Math"/>
                        </a:rPr>
                        <m:t> </m:t>
                      </m:r>
                      <m:r>
                        <a:rPr lang="fr-FR" sz="1400" b="0" i="1" smtClean="0">
                          <a:latin typeface="Cambria Math"/>
                        </a:rPr>
                        <m:t>𝑑</m:t>
                      </m:r>
                      <m:r>
                        <a:rPr lang="fr-FR" sz="1400" b="0" i="1" smtClean="0">
                          <a:latin typeface="Cambria Math"/>
                        </a:rPr>
                        <m:t>é</m:t>
                      </m:r>
                      <m:r>
                        <a:rPr lang="fr-FR" sz="1400" b="0" i="1" smtClean="0">
                          <a:latin typeface="Cambria Math"/>
                        </a:rPr>
                        <m:t>𝑝𝑙𝑎𝑐𝑒</m:t>
                      </m:r>
                      <m:r>
                        <a:rPr lang="fr-FR" sz="1400" b="0" i="1" smtClean="0">
                          <a:latin typeface="Cambria Math"/>
                        </a:rPr>
                        <m:t> </m:t>
                      </m:r>
                      <m:r>
                        <a:rPr lang="fr-FR" sz="1400" b="0" i="1" smtClean="0">
                          <a:latin typeface="Cambria Math"/>
                        </a:rPr>
                        <m:t>𝑑𝑒</m:t>
                      </m:r>
                      <m:r>
                        <a:rPr lang="fr-FR" sz="1400" b="0" i="1" smtClean="0">
                          <a:latin typeface="Cambria Math"/>
                        </a:rPr>
                        <m:t> </m:t>
                      </m:r>
                      <m:r>
                        <a:rPr lang="fr-FR" sz="1400" b="0" i="1" smtClean="0">
                          <a:latin typeface="Cambria Math"/>
                        </a:rPr>
                        <m:t>𝑙𝑎</m:t>
                      </m:r>
                      <m:r>
                        <a:rPr lang="fr-FR" sz="1400" b="0" i="1" smtClean="0">
                          <a:latin typeface="Cambria Math"/>
                        </a:rPr>
                        <m:t> </m:t>
                      </m:r>
                      <m:r>
                        <a:rPr lang="fr-FR" sz="1400" b="0" i="1" smtClean="0">
                          <a:latin typeface="Cambria Math"/>
                        </a:rPr>
                        <m:t>𝑠𝑒𝑛𝑠</m:t>
                      </m:r>
                      <m:r>
                        <a:rPr lang="fr-FR" sz="1400" b="0" i="1" smtClean="0">
                          <a:latin typeface="Cambria Math"/>
                        </a:rPr>
                        <m:t> </m:t>
                      </m:r>
                      <m:r>
                        <a:rPr lang="fr-FR" sz="1400" b="0" i="1" smtClean="0">
                          <a:latin typeface="Cambria Math"/>
                        </a:rPr>
                        <m:t>𝑑𝑢</m:t>
                      </m:r>
                      <m:r>
                        <a:rPr lang="fr-FR" sz="1400" b="0" i="1" smtClean="0">
                          <a:latin typeface="Cambria Math"/>
                        </a:rPr>
                        <m:t> </m:t>
                      </m:r>
                      <m:r>
                        <a:rPr lang="fr-FR" sz="1400" b="0" i="1" smtClean="0">
                          <a:latin typeface="Cambria Math"/>
                        </a:rPr>
                        <m:t>𝑑</m:t>
                      </m:r>
                      <m:r>
                        <a:rPr lang="fr-FR" sz="1400" b="0" i="1" smtClean="0">
                          <a:latin typeface="Cambria Math"/>
                        </a:rPr>
                        <m:t>é</m:t>
                      </m:r>
                      <m:r>
                        <a:rPr lang="fr-FR" sz="1400" b="0" i="1" smtClean="0">
                          <a:latin typeface="Cambria Math"/>
                        </a:rPr>
                        <m:t>𝑏𝑖𝑡</m:t>
                      </m:r>
                      <m:r>
                        <a:rPr lang="fr-FR" sz="1400" b="0" i="1" smtClean="0">
                          <a:latin typeface="Cambria Math"/>
                        </a:rPr>
                        <m:t> </m:t>
                      </m:r>
                      <m:r>
                        <a:rPr lang="fr-FR" sz="1400" b="0" i="1" smtClean="0">
                          <a:latin typeface="Cambria Math"/>
                        </a:rPr>
                        <m:t>𝑖𝑛𝑖𝑡𝑖𝑎𝑙</m:t>
                      </m:r>
                      <m:r>
                        <a:rPr lang="fr-FR" sz="14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fr-FR" sz="1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/>
                        </a:rPr>
                        <m:t>𝑃</m:t>
                      </m:r>
                      <m:r>
                        <a:rPr lang="fr-FR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400" i="1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fr-FR" sz="1400" i="1">
                              <a:latin typeface="Cambria Math"/>
                            </a:rPr>
                            <m:t>𝑔</m:t>
                          </m:r>
                          <m:r>
                            <a:rPr lang="fr-FR" sz="1400" i="1">
                              <a:latin typeface="Cambria Math"/>
                            </a:rPr>
                            <m:t>.</m:t>
                          </m:r>
                          <m:r>
                            <a:rPr lang="fr-FR" sz="1400" i="1">
                              <a:latin typeface="Cambria Math"/>
                            </a:rPr>
                            <m:t>𝑆</m:t>
                          </m:r>
                        </m:den>
                      </m:f>
                      <m:r>
                        <a:rPr lang="fr-FR" sz="1400" i="1">
                          <a:latin typeface="Cambria Math"/>
                        </a:rPr>
                        <m:t>𝑄</m:t>
                      </m:r>
                      <m:r>
                        <a:rPr lang="fr-FR" sz="1400" b="0" i="1" smtClean="0">
                          <a:latin typeface="Cambria Math"/>
                        </a:rPr>
                        <m:t> </m:t>
                      </m:r>
                      <m:r>
                        <a:rPr lang="fr-FR" sz="1400" b="0" i="1" smtClean="0">
                          <a:latin typeface="Cambria Math"/>
                        </a:rPr>
                        <m:t>𝑙𝑜𝑟𝑠𝑞𝑢𝑒</m:t>
                      </m:r>
                      <m:r>
                        <a:rPr lang="fr-FR" sz="14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fr-FR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latin typeface="Cambria Math"/>
                            </a:rPr>
                            <m:t>𝑙</m:t>
                          </m:r>
                        </m:e>
                        <m:sup>
                          <m:r>
                            <a:rPr lang="fr-FR" sz="1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fr-FR" sz="1400" b="0" i="1" smtClean="0">
                          <a:latin typeface="Cambria Math"/>
                        </a:rPr>
                        <m:t>𝑜𝑛</m:t>
                      </m:r>
                      <m:r>
                        <a:rPr lang="fr-FR" sz="1400" b="0" i="1" smtClean="0">
                          <a:latin typeface="Cambria Math"/>
                        </a:rPr>
                        <m:t> </m:t>
                      </m:r>
                      <m:r>
                        <a:rPr lang="fr-FR" sz="1400" b="0" i="1" smtClean="0">
                          <a:latin typeface="Cambria Math"/>
                        </a:rPr>
                        <m:t>𝑠𝑢𝑖𝑡</m:t>
                      </m:r>
                      <m:r>
                        <a:rPr lang="fr-FR" sz="1400" b="0" i="1" smtClean="0">
                          <a:latin typeface="Cambria Math"/>
                        </a:rPr>
                        <m:t> </m:t>
                      </m:r>
                      <m:r>
                        <a:rPr lang="fr-FR" sz="1400" b="0" i="1" smtClean="0">
                          <a:latin typeface="Cambria Math"/>
                        </a:rPr>
                        <m:t>𝑙𝑒</m:t>
                      </m:r>
                      <m:r>
                        <a:rPr lang="fr-FR" sz="1400" b="0" i="1" smtClean="0">
                          <a:latin typeface="Cambria Math"/>
                        </a:rPr>
                        <m:t> </m:t>
                      </m:r>
                      <m:r>
                        <a:rPr lang="fr-FR" sz="1400" b="0" i="1" smtClean="0">
                          <a:latin typeface="Cambria Math"/>
                        </a:rPr>
                        <m:t>𝑐h𝑒𝑚𝑖𝑛</m:t>
                      </m:r>
                      <m:r>
                        <a:rPr lang="fr-FR" sz="1400" b="0" i="1" smtClean="0">
                          <a:latin typeface="Cambria Math"/>
                        </a:rPr>
                        <m:t> </m:t>
                      </m:r>
                      <m:r>
                        <a:rPr lang="fr-FR" sz="1400" b="0" i="1" smtClean="0">
                          <a:latin typeface="Cambria Math"/>
                        </a:rPr>
                        <m:t>𝑖𝑛𝑣𝑒𝑟𝑠𝑒</m:t>
                      </m:r>
                    </m:oMath>
                  </m:oMathPara>
                </a14:m>
                <a:endParaRPr lang="fr-FR" sz="14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fr-FR" dirty="0" smtClean="0"/>
                  <a:t>Chaque formule est donc valable sur une demi-période.</a:t>
                </a:r>
              </a:p>
              <a:p>
                <a:endParaRPr lang="fr-FR" u="sng" dirty="0" smtClean="0"/>
              </a:p>
              <a:p>
                <a:endParaRPr lang="fr-FR" u="sng" dirty="0"/>
              </a:p>
              <a:p>
                <a:r>
                  <a:rPr lang="fr-FR" u="sng" dirty="0" smtClean="0"/>
                  <a:t>Epure:</a:t>
                </a:r>
                <a:r>
                  <a:rPr lang="fr-FR" dirty="0" smtClean="0"/>
                  <a:t> Construction graphique où l’on va tracer les différents segments qui correspond chacun à une demie période de l’onde.</a:t>
                </a:r>
                <a:endParaRPr lang="fr-FR" u="sng" dirty="0" smtClean="0"/>
              </a:p>
              <a:p>
                <a:endParaRPr lang="fr-FR" u="sng" dirty="0" smtClean="0"/>
              </a:p>
              <a:p>
                <a:endParaRPr lang="fr-FR" dirty="0" smtClean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20" y="2041655"/>
                <a:ext cx="8280920" cy="4322081"/>
              </a:xfrm>
              <a:prstGeom prst="rect">
                <a:avLst/>
              </a:prstGeom>
              <a:blipFill rotWithShape="1">
                <a:blip r:embed="rId3"/>
                <a:stretch>
                  <a:fillRect l="-589" t="-705" r="-5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e 18"/>
          <p:cNvGrpSpPr/>
          <p:nvPr/>
        </p:nvGrpSpPr>
        <p:grpSpPr>
          <a:xfrm>
            <a:off x="5848374" y="3064912"/>
            <a:ext cx="2510107" cy="1322468"/>
            <a:chOff x="1155543" y="5001456"/>
            <a:chExt cx="2510107" cy="1322468"/>
          </a:xfrm>
        </p:grpSpPr>
        <p:grpSp>
          <p:nvGrpSpPr>
            <p:cNvPr id="21" name="Groupe 20"/>
            <p:cNvGrpSpPr/>
            <p:nvPr/>
          </p:nvGrpSpPr>
          <p:grpSpPr>
            <a:xfrm>
              <a:off x="1155543" y="5001456"/>
              <a:ext cx="2510107" cy="1322468"/>
              <a:chOff x="765749" y="2682596"/>
              <a:chExt cx="2510107" cy="1322468"/>
            </a:xfrm>
          </p:grpSpPr>
          <p:cxnSp>
            <p:nvCxnSpPr>
              <p:cNvPr id="29" name="Connecteur droit 28"/>
              <p:cNvCxnSpPr/>
              <p:nvPr/>
            </p:nvCxnSpPr>
            <p:spPr>
              <a:xfrm>
                <a:off x="765749" y="2682596"/>
                <a:ext cx="5271" cy="74104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/>
              <p:cNvCxnSpPr/>
              <p:nvPr/>
            </p:nvCxnSpPr>
            <p:spPr>
              <a:xfrm>
                <a:off x="765749" y="3423636"/>
                <a:ext cx="720251" cy="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/>
              <p:cNvCxnSpPr/>
              <p:nvPr/>
            </p:nvCxnSpPr>
            <p:spPr>
              <a:xfrm>
                <a:off x="1486000" y="3074128"/>
                <a:ext cx="0" cy="349508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/>
              <p:cNvCxnSpPr/>
              <p:nvPr/>
            </p:nvCxnSpPr>
            <p:spPr>
              <a:xfrm>
                <a:off x="1496577" y="3074128"/>
                <a:ext cx="1779279" cy="930936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/>
              <p:cNvCxnSpPr/>
              <p:nvPr/>
            </p:nvCxnSpPr>
            <p:spPr>
              <a:xfrm>
                <a:off x="1486000" y="2835490"/>
                <a:ext cx="1789856" cy="963958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/>
              <p:cNvCxnSpPr/>
              <p:nvPr/>
            </p:nvCxnSpPr>
            <p:spPr>
              <a:xfrm>
                <a:off x="1496577" y="2703608"/>
                <a:ext cx="0" cy="131882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/>
              <p:cNvCxnSpPr/>
              <p:nvPr/>
            </p:nvCxnSpPr>
            <p:spPr>
              <a:xfrm>
                <a:off x="816469" y="2769549"/>
                <a:ext cx="647722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Connecteur droit avec flèche 21"/>
            <p:cNvCxnSpPr/>
            <p:nvPr/>
          </p:nvCxnSpPr>
          <p:spPr>
            <a:xfrm>
              <a:off x="2051720" y="5088409"/>
              <a:ext cx="1613930" cy="86087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ZoneTexte 23"/>
            <p:cNvSpPr txBox="1"/>
            <p:nvPr/>
          </p:nvSpPr>
          <p:spPr>
            <a:xfrm>
              <a:off x="2770722" y="5154350"/>
              <a:ext cx="2171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L</a:t>
              </a:r>
              <a:endParaRPr lang="fr-FR" dirty="0"/>
            </a:p>
          </p:txBody>
        </p:sp>
      </p:grpSp>
      <p:sp>
        <p:nvSpPr>
          <p:cNvPr id="5" name="Arrondir un rectangle à un seul coin 4"/>
          <p:cNvSpPr/>
          <p:nvPr/>
        </p:nvSpPr>
        <p:spPr>
          <a:xfrm>
            <a:off x="6603327" y="3329593"/>
            <a:ext cx="220079" cy="145758"/>
          </a:xfrm>
          <a:prstGeom prst="round1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958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11656E-6 L 0.17083 0.117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58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083 0.11794 L -0.00226 0.0025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63" y="-5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08112"/>
          </a:xfrm>
        </p:spPr>
        <p:txBody>
          <a:bodyPr/>
          <a:lstStyle/>
          <a:p>
            <a:r>
              <a:rPr lang="fr-FR" sz="3200" dirty="0"/>
              <a:t>Etude d’un coup de bélier sur un système simple: Conduite + </a:t>
            </a:r>
            <a:r>
              <a:rPr lang="fr-FR" sz="3200" dirty="0" smtClean="0"/>
              <a:t>Vanne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CAE3A-6A76-4B7D-BF0E-9AB314ADF190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22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4346992" y="2301806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A l’instant t=0, on ferme instantanément la vanne située en bout de conduite.</a:t>
            </a:r>
            <a:endParaRPr lang="fr-FR" sz="2000" b="1" dirty="0"/>
          </a:p>
        </p:txBody>
      </p:sp>
      <p:grpSp>
        <p:nvGrpSpPr>
          <p:cNvPr id="5" name="Groupe 4"/>
          <p:cNvGrpSpPr/>
          <p:nvPr/>
        </p:nvGrpSpPr>
        <p:grpSpPr>
          <a:xfrm>
            <a:off x="765749" y="2334276"/>
            <a:ext cx="2787678" cy="1741643"/>
            <a:chOff x="765749" y="2334276"/>
            <a:chExt cx="2787678" cy="1741643"/>
          </a:xfrm>
        </p:grpSpPr>
        <p:cxnSp>
          <p:nvCxnSpPr>
            <p:cNvPr id="6" name="Connecteur droit 5"/>
            <p:cNvCxnSpPr/>
            <p:nvPr/>
          </p:nvCxnSpPr>
          <p:spPr>
            <a:xfrm>
              <a:off x="765749" y="2682596"/>
              <a:ext cx="5271" cy="74104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>
              <a:off x="765749" y="3423636"/>
              <a:ext cx="720251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>
              <a:off x="1486000" y="3074128"/>
              <a:ext cx="0" cy="349508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>
              <a:off x="1496577" y="3074128"/>
              <a:ext cx="1779279" cy="930936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>
              <a:off x="1486000" y="2835490"/>
              <a:ext cx="1789856" cy="963958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>
              <a:off x="1496577" y="2703608"/>
              <a:ext cx="0" cy="131882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/>
            <p:cNvCxnSpPr/>
            <p:nvPr/>
          </p:nvCxnSpPr>
          <p:spPr>
            <a:xfrm>
              <a:off x="1483514" y="2965795"/>
              <a:ext cx="555143" cy="294489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/>
            <p:cNvCxnSpPr/>
            <p:nvPr/>
          </p:nvCxnSpPr>
          <p:spPr>
            <a:xfrm>
              <a:off x="2229720" y="3358818"/>
              <a:ext cx="555143" cy="297777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/>
            <p:nvPr/>
          </p:nvCxnSpPr>
          <p:spPr>
            <a:xfrm>
              <a:off x="2998284" y="3748364"/>
              <a:ext cx="555143" cy="327555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>
              <a:off x="816469" y="2769549"/>
              <a:ext cx="647722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ZoneTexte 2"/>
            <p:cNvSpPr txBox="1"/>
            <p:nvPr/>
          </p:nvSpPr>
          <p:spPr>
            <a:xfrm>
              <a:off x="1416194" y="2334276"/>
              <a:ext cx="8666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t</a:t>
              </a:r>
              <a:r>
                <a:rPr lang="fr-FR" dirty="0" smtClean="0"/>
                <a:t>&lt;0</a:t>
              </a:r>
              <a:endParaRPr lang="fr-FR" dirty="0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774769" y="4075919"/>
            <a:ext cx="2510108" cy="1672758"/>
            <a:chOff x="774769" y="4075919"/>
            <a:chExt cx="2510108" cy="1672758"/>
          </a:xfrm>
        </p:grpSpPr>
        <p:cxnSp>
          <p:nvCxnSpPr>
            <p:cNvPr id="20" name="Connecteur droit 19"/>
            <p:cNvCxnSpPr/>
            <p:nvPr/>
          </p:nvCxnSpPr>
          <p:spPr>
            <a:xfrm>
              <a:off x="774769" y="4426209"/>
              <a:ext cx="5271" cy="74104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>
              <a:off x="774769" y="5167249"/>
              <a:ext cx="720251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>
              <a:off x="1495020" y="4817741"/>
              <a:ext cx="0" cy="349508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1505597" y="4817741"/>
              <a:ext cx="1779279" cy="930936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>
              <a:off x="1495020" y="4579103"/>
              <a:ext cx="1789856" cy="963958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1505597" y="4447221"/>
              <a:ext cx="0" cy="131882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>
              <a:off x="3284876" y="5543061"/>
              <a:ext cx="1" cy="20561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>
              <a:off x="827646" y="4513162"/>
              <a:ext cx="647722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avec flèche 38"/>
            <p:cNvCxnSpPr/>
            <p:nvPr/>
          </p:nvCxnSpPr>
          <p:spPr>
            <a:xfrm>
              <a:off x="2507291" y="5257342"/>
              <a:ext cx="555143" cy="297777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/>
            <p:cNvCxnSpPr/>
            <p:nvPr/>
          </p:nvCxnSpPr>
          <p:spPr>
            <a:xfrm>
              <a:off x="1734759" y="4843606"/>
              <a:ext cx="555143" cy="297777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26"/>
            <p:cNvSpPr txBox="1"/>
            <p:nvPr/>
          </p:nvSpPr>
          <p:spPr>
            <a:xfrm>
              <a:off x="1400640" y="4075919"/>
              <a:ext cx="8666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t</a:t>
              </a:r>
              <a:r>
                <a:rPr lang="fr-FR" dirty="0" smtClean="0"/>
                <a:t>=0</a:t>
              </a:r>
              <a:endParaRPr lang="fr-FR" dirty="0"/>
            </a:p>
          </p:txBody>
        </p:sp>
      </p:grpSp>
      <p:sp>
        <p:nvSpPr>
          <p:cNvPr id="29" name="ZoneTexte 28"/>
          <p:cNvSpPr txBox="1"/>
          <p:nvPr/>
        </p:nvSpPr>
        <p:spPr>
          <a:xfrm>
            <a:off x="4346992" y="4245474"/>
            <a:ext cx="44644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A cause de l’arrêt de l’écoulement et de l’inertie du fluide il va se créer une onde plane de pression-débit qui va se propager dans le tuyau.</a:t>
            </a:r>
          </a:p>
          <a:p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416378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8383" y="-32917"/>
            <a:ext cx="8229600" cy="1944215"/>
          </a:xfrm>
          <a:ln w="19050"/>
        </p:spPr>
        <p:txBody>
          <a:bodyPr/>
          <a:lstStyle/>
          <a:p>
            <a:pPr marL="0" indent="0">
              <a:buNone/>
            </a:pPr>
            <a:r>
              <a:rPr lang="fr-FR" sz="1800" b="1" dirty="0" smtClean="0"/>
              <a:t>Construction de l’épure:</a:t>
            </a:r>
          </a:p>
          <a:p>
            <a:pPr marL="0" indent="0">
              <a:buNone/>
            </a:pPr>
            <a:r>
              <a:rPr lang="fr-FR" sz="1400" dirty="0" smtClean="0"/>
              <a:t>On connait la pente de chaque segment. Pour pouvoir le tracer il faut en connaitre deux points:</a:t>
            </a:r>
          </a:p>
          <a:p>
            <a:pPr marL="0" indent="0">
              <a:buNone/>
            </a:pPr>
            <a:r>
              <a:rPr lang="fr-FR" sz="1400" dirty="0" smtClean="0"/>
              <a:t>1</a:t>
            </a:r>
            <a:r>
              <a:rPr lang="fr-FR" sz="1400" baseline="30000" dirty="0" smtClean="0"/>
              <a:t>er</a:t>
            </a:r>
            <a:r>
              <a:rPr lang="fr-FR" sz="1400" dirty="0" smtClean="0"/>
              <a:t> segment: 1</a:t>
            </a:r>
            <a:r>
              <a:rPr lang="fr-FR" sz="1400" baseline="30000" dirty="0" smtClean="0"/>
              <a:t>er</a:t>
            </a:r>
            <a:r>
              <a:rPr lang="fr-FR" sz="1400" dirty="0" smtClean="0"/>
              <a:t> point: au moment exact où l’on ferme la vanne, l’onde du coup de bélier n’a pas encore atteint le réservoir. Le débit sera donc celui du régime permanent, et la pression correspond à la hauteur du réservoir.</a:t>
            </a:r>
          </a:p>
          <a:p>
            <a:pPr marL="0" indent="0">
              <a:buNone/>
            </a:pPr>
            <a:r>
              <a:rPr lang="fr-FR" sz="1400" dirty="0"/>
              <a:t>	</a:t>
            </a:r>
            <a:r>
              <a:rPr lang="fr-FR" sz="1400" dirty="0" smtClean="0"/>
              <a:t>2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point: la particule fictive avance maintenant vers la vanne, qui est fermée (débit nul). Il sera donc à l’intersection de la droite de Bergeron et de l’axe des </a:t>
            </a:r>
            <a:r>
              <a:rPr lang="fr-FR" sz="1400" dirty="0" err="1" smtClean="0"/>
              <a:t>abcisses</a:t>
            </a:r>
            <a:r>
              <a:rPr lang="fr-FR" sz="1400" dirty="0" smtClean="0"/>
              <a:t>.</a:t>
            </a:r>
          </a:p>
          <a:p>
            <a:pPr marL="0" indent="0">
              <a:buNone/>
            </a:pPr>
            <a:r>
              <a:rPr lang="fr-FR" sz="1400" dirty="0" smtClean="0"/>
              <a:t>2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segment: Comme on a continuité on repart du point précédent, et ainsi de suite…</a:t>
            </a:r>
            <a:endParaRPr lang="fr-FR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CAE3A-6A76-4B7D-BF0E-9AB314ADF190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1619672" y="5805264"/>
            <a:ext cx="518457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4211960" y="1916832"/>
            <a:ext cx="0" cy="41128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4161948" y="5805264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0</a:t>
            </a:r>
            <a:endParaRPr lang="fr-FR" sz="1200" dirty="0"/>
          </a:p>
        </p:txBody>
      </p:sp>
      <p:sp>
        <p:nvSpPr>
          <p:cNvPr id="12" name="ZoneTexte 11"/>
          <p:cNvSpPr txBox="1"/>
          <p:nvPr/>
        </p:nvSpPr>
        <p:spPr>
          <a:xfrm>
            <a:off x="6588224" y="594376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q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857358" y="191129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</a:t>
            </a:r>
            <a:endParaRPr lang="fr-FR" dirty="0"/>
          </a:p>
        </p:txBody>
      </p:sp>
      <p:grpSp>
        <p:nvGrpSpPr>
          <p:cNvPr id="106" name="Groupe 105"/>
          <p:cNvGrpSpPr/>
          <p:nvPr/>
        </p:nvGrpSpPr>
        <p:grpSpPr>
          <a:xfrm>
            <a:off x="142196" y="3703932"/>
            <a:ext cx="6228184" cy="1066746"/>
            <a:chOff x="0" y="3703932"/>
            <a:chExt cx="6228184" cy="1066746"/>
          </a:xfrm>
        </p:grpSpPr>
        <p:cxnSp>
          <p:nvCxnSpPr>
            <p:cNvPr id="15" name="Connecteur droit 14"/>
            <p:cNvCxnSpPr/>
            <p:nvPr/>
          </p:nvCxnSpPr>
          <p:spPr>
            <a:xfrm>
              <a:off x="2195736" y="3789040"/>
              <a:ext cx="403244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e 31"/>
            <p:cNvGrpSpPr/>
            <p:nvPr/>
          </p:nvGrpSpPr>
          <p:grpSpPr>
            <a:xfrm>
              <a:off x="823766" y="3703932"/>
              <a:ext cx="608333" cy="555839"/>
              <a:chOff x="535734" y="2600756"/>
              <a:chExt cx="608333" cy="555839"/>
            </a:xfrm>
          </p:grpSpPr>
          <p:cxnSp>
            <p:nvCxnSpPr>
              <p:cNvPr id="21" name="Connecteur droit 20"/>
              <p:cNvCxnSpPr/>
              <p:nvPr/>
            </p:nvCxnSpPr>
            <p:spPr>
              <a:xfrm>
                <a:off x="535734" y="2600756"/>
                <a:ext cx="3818" cy="555839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/>
              <p:cNvCxnSpPr/>
              <p:nvPr/>
            </p:nvCxnSpPr>
            <p:spPr>
              <a:xfrm>
                <a:off x="535734" y="3156595"/>
                <a:ext cx="521677" cy="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/>
              <p:cNvCxnSpPr/>
              <p:nvPr/>
            </p:nvCxnSpPr>
            <p:spPr>
              <a:xfrm>
                <a:off x="1057411" y="2894436"/>
                <a:ext cx="0" cy="262159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/>
              <p:nvPr/>
            </p:nvCxnSpPr>
            <p:spPr>
              <a:xfrm>
                <a:off x="1065072" y="2894436"/>
                <a:ext cx="78995" cy="60476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/>
              <p:cNvCxnSpPr/>
              <p:nvPr/>
            </p:nvCxnSpPr>
            <p:spPr>
              <a:xfrm>
                <a:off x="1057411" y="2693758"/>
                <a:ext cx="86656" cy="70568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/>
            </p:nvCxnSpPr>
            <p:spPr>
              <a:xfrm>
                <a:off x="1068890" y="2616517"/>
                <a:ext cx="0" cy="98922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/>
            </p:nvCxnSpPr>
            <p:spPr>
              <a:xfrm>
                <a:off x="574033" y="2665978"/>
                <a:ext cx="469145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ZoneTexte 44"/>
            <p:cNvSpPr txBox="1"/>
            <p:nvPr/>
          </p:nvSpPr>
          <p:spPr>
            <a:xfrm>
              <a:off x="0" y="4401346"/>
              <a:ext cx="2088232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900" dirty="0" smtClean="0"/>
                <a:t>Caractéristique à l’extrémité amont: réservoir de hauteur H</a:t>
              </a:r>
              <a:endParaRPr lang="fr-FR" sz="900" dirty="0"/>
            </a:p>
          </p:txBody>
        </p:sp>
        <p:cxnSp>
          <p:nvCxnSpPr>
            <p:cNvPr id="47" name="Connecteur droit avec flèche 46"/>
            <p:cNvCxnSpPr>
              <a:stCxn id="45" idx="3"/>
            </p:cNvCxnSpPr>
            <p:nvPr/>
          </p:nvCxnSpPr>
          <p:spPr>
            <a:xfrm flipV="1">
              <a:off x="2088232" y="3789040"/>
              <a:ext cx="280775" cy="79697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e 104"/>
          <p:cNvGrpSpPr/>
          <p:nvPr/>
        </p:nvGrpSpPr>
        <p:grpSpPr>
          <a:xfrm>
            <a:off x="3428582" y="1964089"/>
            <a:ext cx="2970870" cy="3265111"/>
            <a:chOff x="3428582" y="1964089"/>
            <a:chExt cx="2970870" cy="3265111"/>
          </a:xfrm>
        </p:grpSpPr>
        <p:cxnSp>
          <p:nvCxnSpPr>
            <p:cNvPr id="16" name="Connecteur droit 15"/>
            <p:cNvCxnSpPr/>
            <p:nvPr/>
          </p:nvCxnSpPr>
          <p:spPr>
            <a:xfrm>
              <a:off x="4211960" y="2492896"/>
              <a:ext cx="0" cy="2736304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e 41"/>
            <p:cNvGrpSpPr/>
            <p:nvPr/>
          </p:nvGrpSpPr>
          <p:grpSpPr>
            <a:xfrm>
              <a:off x="3428582" y="2032130"/>
              <a:ext cx="628584" cy="460766"/>
              <a:chOff x="1729038" y="2932039"/>
              <a:chExt cx="628584" cy="460766"/>
            </a:xfrm>
          </p:grpSpPr>
          <p:cxnSp>
            <p:nvCxnSpPr>
              <p:cNvPr id="27" name="Connecteur droit 26"/>
              <p:cNvCxnSpPr/>
              <p:nvPr/>
            </p:nvCxnSpPr>
            <p:spPr>
              <a:xfrm>
                <a:off x="2357621" y="3233330"/>
                <a:ext cx="1" cy="154228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avec flèche 28"/>
              <p:cNvCxnSpPr/>
              <p:nvPr/>
            </p:nvCxnSpPr>
            <p:spPr>
              <a:xfrm>
                <a:off x="1794417" y="3019018"/>
                <a:ext cx="402090" cy="223356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>
              <a:xfrm>
                <a:off x="1729038" y="3050744"/>
                <a:ext cx="628583" cy="342061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/>
              <p:cNvCxnSpPr/>
              <p:nvPr/>
            </p:nvCxnSpPr>
            <p:spPr>
              <a:xfrm>
                <a:off x="1794417" y="2932039"/>
                <a:ext cx="563205" cy="299964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9" name="ZoneTexte 48"/>
            <p:cNvSpPr txBox="1"/>
            <p:nvPr/>
          </p:nvSpPr>
          <p:spPr>
            <a:xfrm>
              <a:off x="4311220" y="1964089"/>
              <a:ext cx="2088232" cy="369332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900" dirty="0" smtClean="0"/>
                <a:t>Caractéristique à l’extrémité aval: vanne fermée: débit nul.</a:t>
              </a:r>
              <a:endParaRPr lang="fr-FR" sz="900" dirty="0"/>
            </a:p>
          </p:txBody>
        </p:sp>
        <p:cxnSp>
          <p:nvCxnSpPr>
            <p:cNvPr id="50" name="Connecteur droit avec flèche 49"/>
            <p:cNvCxnSpPr>
              <a:stCxn id="49" idx="1"/>
            </p:cNvCxnSpPr>
            <p:nvPr/>
          </p:nvCxnSpPr>
          <p:spPr>
            <a:xfrm flipH="1">
              <a:off x="4239212" y="2148755"/>
              <a:ext cx="72008" cy="576351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e 106"/>
          <p:cNvGrpSpPr/>
          <p:nvPr/>
        </p:nvGrpSpPr>
        <p:grpSpPr>
          <a:xfrm>
            <a:off x="5148064" y="3389014"/>
            <a:ext cx="3946589" cy="2666878"/>
            <a:chOff x="5148064" y="3389014"/>
            <a:chExt cx="3946589" cy="2666878"/>
          </a:xfrm>
        </p:grpSpPr>
        <p:sp>
          <p:nvSpPr>
            <p:cNvPr id="53" name="ZoneTexte 52"/>
            <p:cNvSpPr txBox="1"/>
            <p:nvPr/>
          </p:nvSpPr>
          <p:spPr>
            <a:xfrm>
              <a:off x="5148064" y="3389014"/>
              <a:ext cx="57606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b="1" dirty="0" smtClean="0"/>
                <a:t>.</a:t>
              </a:r>
              <a:r>
                <a:rPr lang="fr-FR" dirty="0" smtClean="0"/>
                <a:t> </a:t>
              </a:r>
              <a:r>
                <a:rPr lang="fr-FR" sz="1200" b="1" dirty="0" smtClean="0"/>
                <a:t>H0,q0</a:t>
              </a:r>
              <a:endParaRPr lang="fr-FR" sz="1200" b="1" dirty="0"/>
            </a:p>
          </p:txBody>
        </p:sp>
        <p:grpSp>
          <p:nvGrpSpPr>
            <p:cNvPr id="68" name="Groupe 67"/>
            <p:cNvGrpSpPr/>
            <p:nvPr/>
          </p:nvGrpSpPr>
          <p:grpSpPr>
            <a:xfrm>
              <a:off x="7075539" y="4749522"/>
              <a:ext cx="2019114" cy="1306370"/>
              <a:chOff x="7163129" y="3773735"/>
              <a:chExt cx="2019114" cy="1306370"/>
            </a:xfrm>
          </p:grpSpPr>
          <p:grpSp>
            <p:nvGrpSpPr>
              <p:cNvPr id="66" name="Groupe 65"/>
              <p:cNvGrpSpPr/>
              <p:nvPr/>
            </p:nvGrpSpPr>
            <p:grpSpPr>
              <a:xfrm>
                <a:off x="7163129" y="3773735"/>
                <a:ext cx="2019114" cy="1306370"/>
                <a:chOff x="6725002" y="3788660"/>
                <a:chExt cx="2019114" cy="1306370"/>
              </a:xfrm>
            </p:grpSpPr>
            <p:cxnSp>
              <p:nvCxnSpPr>
                <p:cNvPr id="55" name="Connecteur droit 54"/>
                <p:cNvCxnSpPr/>
                <p:nvPr/>
              </p:nvCxnSpPr>
              <p:spPr>
                <a:xfrm>
                  <a:off x="6725002" y="4049928"/>
                  <a:ext cx="3818" cy="555839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necteur droit 55"/>
                <p:cNvCxnSpPr/>
                <p:nvPr/>
              </p:nvCxnSpPr>
              <p:spPr>
                <a:xfrm>
                  <a:off x="6725002" y="4605766"/>
                  <a:ext cx="521677" cy="0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necteur droit 56"/>
                <p:cNvCxnSpPr/>
                <p:nvPr/>
              </p:nvCxnSpPr>
              <p:spPr>
                <a:xfrm>
                  <a:off x="7246679" y="4343608"/>
                  <a:ext cx="0" cy="262159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necteur droit 57"/>
                <p:cNvCxnSpPr/>
                <p:nvPr/>
              </p:nvCxnSpPr>
              <p:spPr>
                <a:xfrm>
                  <a:off x="7254340" y="4343608"/>
                  <a:ext cx="1288731" cy="698276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Connecteur droit 58"/>
                <p:cNvCxnSpPr/>
                <p:nvPr/>
              </p:nvCxnSpPr>
              <p:spPr>
                <a:xfrm>
                  <a:off x="7246679" y="4164610"/>
                  <a:ext cx="1296392" cy="723045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Connecteur droit 59"/>
                <p:cNvCxnSpPr/>
                <p:nvPr/>
              </p:nvCxnSpPr>
              <p:spPr>
                <a:xfrm>
                  <a:off x="7254340" y="4065688"/>
                  <a:ext cx="0" cy="98922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Connecteur droit avec flèche 60"/>
                <p:cNvCxnSpPr/>
                <p:nvPr/>
              </p:nvCxnSpPr>
              <p:spPr>
                <a:xfrm>
                  <a:off x="7244879" y="4262349"/>
                  <a:ext cx="402090" cy="220890"/>
                </a:xfrm>
                <a:prstGeom prst="straightConnector1">
                  <a:avLst/>
                </a:prstGeom>
                <a:ln w="28575">
                  <a:solidFill>
                    <a:srgbClr val="00B0F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Connecteur droit avec flèche 61"/>
                <p:cNvCxnSpPr/>
                <p:nvPr/>
              </p:nvCxnSpPr>
              <p:spPr>
                <a:xfrm>
                  <a:off x="7785356" y="4557148"/>
                  <a:ext cx="402090" cy="223356"/>
                </a:xfrm>
                <a:prstGeom prst="straightConnector1">
                  <a:avLst/>
                </a:prstGeom>
                <a:ln w="28575">
                  <a:solidFill>
                    <a:srgbClr val="00B0F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Connecteur droit avec flèche 62"/>
                <p:cNvCxnSpPr/>
                <p:nvPr/>
              </p:nvCxnSpPr>
              <p:spPr>
                <a:xfrm>
                  <a:off x="8342026" y="4849338"/>
                  <a:ext cx="402090" cy="245692"/>
                </a:xfrm>
                <a:prstGeom prst="straightConnector1">
                  <a:avLst/>
                </a:prstGeom>
                <a:ln w="28575">
                  <a:solidFill>
                    <a:srgbClr val="00B0F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Connecteur droit 63"/>
                <p:cNvCxnSpPr/>
                <p:nvPr/>
              </p:nvCxnSpPr>
              <p:spPr>
                <a:xfrm>
                  <a:off x="6761738" y="4115149"/>
                  <a:ext cx="469145" cy="0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ZoneTexte 64"/>
                <p:cNvSpPr txBox="1"/>
                <p:nvPr/>
              </p:nvSpPr>
              <p:spPr>
                <a:xfrm>
                  <a:off x="7196118" y="3788660"/>
                  <a:ext cx="12643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 smtClean="0"/>
                    <a:t>Régime permanent</a:t>
                  </a:r>
                  <a:endParaRPr lang="fr-FR" sz="1200" dirty="0"/>
                </a:p>
              </p:txBody>
            </p:sp>
          </p:grpSp>
          <p:sp>
            <p:nvSpPr>
              <p:cNvPr id="67" name="ZoneTexte 66"/>
              <p:cNvSpPr txBox="1"/>
              <p:nvPr/>
            </p:nvSpPr>
            <p:spPr>
              <a:xfrm>
                <a:off x="7524931" y="3850679"/>
                <a:ext cx="576064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200" b="1" dirty="0" smtClean="0"/>
                  <a:t>.</a:t>
                </a:r>
              </a:p>
              <a:p>
                <a:r>
                  <a:rPr lang="fr-FR" dirty="0" smtClean="0"/>
                  <a:t> </a:t>
                </a:r>
                <a:r>
                  <a:rPr lang="fr-FR" sz="1200" b="1" dirty="0" smtClean="0"/>
                  <a:t>H0,q0</a:t>
                </a:r>
                <a:endParaRPr lang="fr-FR" sz="1200" b="1" dirty="0"/>
              </a:p>
            </p:txBody>
          </p:sp>
        </p:grpSp>
      </p:grpSp>
      <p:grpSp>
        <p:nvGrpSpPr>
          <p:cNvPr id="108" name="Groupe 107"/>
          <p:cNvGrpSpPr/>
          <p:nvPr/>
        </p:nvGrpSpPr>
        <p:grpSpPr>
          <a:xfrm>
            <a:off x="4211960" y="2492896"/>
            <a:ext cx="4681648" cy="1955917"/>
            <a:chOff x="4211960" y="2492896"/>
            <a:chExt cx="4681648" cy="1955917"/>
          </a:xfrm>
        </p:grpSpPr>
        <p:cxnSp>
          <p:nvCxnSpPr>
            <p:cNvPr id="70" name="Connecteur droit 69"/>
            <p:cNvCxnSpPr/>
            <p:nvPr/>
          </p:nvCxnSpPr>
          <p:spPr>
            <a:xfrm flipH="1" flipV="1">
              <a:off x="4211960" y="2780928"/>
              <a:ext cx="1066112" cy="9816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ZoneTexte 74"/>
                <p:cNvSpPr txBox="1"/>
                <p:nvPr/>
              </p:nvSpPr>
              <p:spPr>
                <a:xfrm>
                  <a:off x="4691010" y="2836307"/>
                  <a:ext cx="1490171" cy="4354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050" dirty="0" smtClean="0"/>
                    <a:t>Dans le sens du débit: pente=</a:t>
                  </a:r>
                  <a:r>
                    <a:rPr lang="fr-FR" sz="1050" b="1" dirty="0"/>
                    <a:t> </a:t>
                  </a:r>
                  <a14:m>
                    <m:oMath xmlns:m="http://schemas.openxmlformats.org/officeDocument/2006/math">
                      <m:r>
                        <a:rPr lang="fr-FR" sz="1050" b="1" i="1">
                          <a:latin typeface="Cambria Math"/>
                        </a:rPr>
                        <m:t>−</m:t>
                      </m:r>
                      <m:f>
                        <m:fPr>
                          <m:type m:val="skw"/>
                          <m:ctrlPr>
                            <a:rPr lang="fr-FR" sz="105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050" b="1" i="1"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fr-FR" sz="1050" b="1" i="1">
                              <a:latin typeface="Cambria Math"/>
                            </a:rPr>
                            <m:t>𝒈</m:t>
                          </m:r>
                          <m:r>
                            <a:rPr lang="fr-FR" sz="1050" b="1" i="1">
                              <a:latin typeface="Cambria Math"/>
                            </a:rPr>
                            <m:t>.</m:t>
                          </m:r>
                          <m:r>
                            <a:rPr lang="fr-FR" sz="1050" b="1" i="1">
                              <a:latin typeface="Cambria Math"/>
                            </a:rPr>
                            <m:t>𝑺</m:t>
                          </m:r>
                        </m:den>
                      </m:f>
                    </m:oMath>
                  </a14:m>
                  <a:endParaRPr lang="fr-FR" sz="1050" dirty="0"/>
                </a:p>
              </p:txBody>
            </p:sp>
          </mc:Choice>
          <mc:Fallback xmlns="">
            <p:sp>
              <p:nvSpPr>
                <p:cNvPr id="75" name="ZoneTexte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1010" y="2836307"/>
                  <a:ext cx="1490171" cy="43544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2500" b="-8333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6" name="Groupe 75"/>
            <p:cNvGrpSpPr/>
            <p:nvPr/>
          </p:nvGrpSpPr>
          <p:grpSpPr>
            <a:xfrm>
              <a:off x="6904273" y="3049278"/>
              <a:ext cx="1818070" cy="991956"/>
              <a:chOff x="774769" y="4426209"/>
              <a:chExt cx="2510108" cy="1322468"/>
            </a:xfrm>
          </p:grpSpPr>
          <p:cxnSp>
            <p:nvCxnSpPr>
              <p:cNvPr id="77" name="Connecteur droit 76"/>
              <p:cNvCxnSpPr/>
              <p:nvPr/>
            </p:nvCxnSpPr>
            <p:spPr>
              <a:xfrm>
                <a:off x="774769" y="4426209"/>
                <a:ext cx="5271" cy="74104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Connecteur droit 77"/>
              <p:cNvCxnSpPr/>
              <p:nvPr/>
            </p:nvCxnSpPr>
            <p:spPr>
              <a:xfrm>
                <a:off x="774769" y="5167249"/>
                <a:ext cx="720251" cy="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Connecteur droit 78"/>
              <p:cNvCxnSpPr/>
              <p:nvPr/>
            </p:nvCxnSpPr>
            <p:spPr>
              <a:xfrm>
                <a:off x="1495020" y="4817741"/>
                <a:ext cx="0" cy="349508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Connecteur droit 79"/>
              <p:cNvCxnSpPr/>
              <p:nvPr/>
            </p:nvCxnSpPr>
            <p:spPr>
              <a:xfrm>
                <a:off x="1505597" y="4817741"/>
                <a:ext cx="1779279" cy="930936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Connecteur droit 80"/>
              <p:cNvCxnSpPr/>
              <p:nvPr/>
            </p:nvCxnSpPr>
            <p:spPr>
              <a:xfrm>
                <a:off x="1495020" y="4579103"/>
                <a:ext cx="1789856" cy="963958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Connecteur droit 81"/>
              <p:cNvCxnSpPr/>
              <p:nvPr/>
            </p:nvCxnSpPr>
            <p:spPr>
              <a:xfrm>
                <a:off x="1505597" y="4447221"/>
                <a:ext cx="0" cy="131882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Connecteur droit 82"/>
              <p:cNvCxnSpPr/>
              <p:nvPr/>
            </p:nvCxnSpPr>
            <p:spPr>
              <a:xfrm>
                <a:off x="3284876" y="5543061"/>
                <a:ext cx="1" cy="205616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Connecteur droit 83"/>
              <p:cNvCxnSpPr/>
              <p:nvPr/>
            </p:nvCxnSpPr>
            <p:spPr>
              <a:xfrm>
                <a:off x="827646" y="4513162"/>
                <a:ext cx="647722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8" name="ZoneTexte 87"/>
            <p:cNvSpPr txBox="1"/>
            <p:nvPr/>
          </p:nvSpPr>
          <p:spPr>
            <a:xfrm>
              <a:off x="8604867" y="3525483"/>
              <a:ext cx="28874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dirty="0" smtClean="0"/>
                <a:t>.</a:t>
              </a:r>
              <a:r>
                <a:rPr lang="fr-FR" dirty="0" smtClean="0"/>
                <a:t>V</a:t>
              </a:r>
              <a:endParaRPr lang="fr-FR" dirty="0"/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7289240" y="2584852"/>
              <a:ext cx="28874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R</a:t>
              </a:r>
              <a:r>
                <a:rPr lang="fr-FR" sz="3200" b="1" dirty="0" smtClean="0"/>
                <a:t>.</a:t>
              </a:r>
              <a:endParaRPr lang="fr-FR" sz="3200" dirty="0"/>
            </a:p>
          </p:txBody>
        </p:sp>
        <p:sp>
          <p:nvSpPr>
            <p:cNvPr id="90" name="ZoneTexte 89"/>
            <p:cNvSpPr txBox="1"/>
            <p:nvPr/>
          </p:nvSpPr>
          <p:spPr>
            <a:xfrm>
              <a:off x="5242453" y="3382021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0 R</a:t>
              </a:r>
              <a:endParaRPr lang="fr-FR" dirty="0"/>
            </a:p>
          </p:txBody>
        </p:sp>
        <p:sp>
          <p:nvSpPr>
            <p:cNvPr id="91" name="ZoneTexte 90"/>
            <p:cNvSpPr txBox="1"/>
            <p:nvPr/>
          </p:nvSpPr>
          <p:spPr>
            <a:xfrm>
              <a:off x="4211960" y="249289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1 V</a:t>
              </a:r>
              <a:endParaRPr lang="fr-FR" dirty="0"/>
            </a:p>
          </p:txBody>
        </p:sp>
      </p:grpSp>
      <p:grpSp>
        <p:nvGrpSpPr>
          <p:cNvPr id="110" name="Groupe 109"/>
          <p:cNvGrpSpPr/>
          <p:nvPr/>
        </p:nvGrpSpPr>
        <p:grpSpPr>
          <a:xfrm>
            <a:off x="3108023" y="3789040"/>
            <a:ext cx="1738001" cy="1320150"/>
            <a:chOff x="3108023" y="3789040"/>
            <a:chExt cx="1738001" cy="1320150"/>
          </a:xfrm>
        </p:grpSpPr>
        <p:sp>
          <p:nvSpPr>
            <p:cNvPr id="93" name="ZoneTexte 92"/>
            <p:cNvSpPr txBox="1"/>
            <p:nvPr/>
          </p:nvSpPr>
          <p:spPr>
            <a:xfrm>
              <a:off x="4341968" y="473985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3 V</a:t>
              </a:r>
              <a:endParaRPr lang="fr-FR" dirty="0"/>
            </a:p>
          </p:txBody>
        </p:sp>
        <p:cxnSp>
          <p:nvCxnSpPr>
            <p:cNvPr id="95" name="Connecteur droit 94"/>
            <p:cNvCxnSpPr/>
            <p:nvPr/>
          </p:nvCxnSpPr>
          <p:spPr>
            <a:xfrm flipH="1" flipV="1">
              <a:off x="3108023" y="3789040"/>
              <a:ext cx="1103937" cy="9816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e 110"/>
          <p:cNvGrpSpPr/>
          <p:nvPr/>
        </p:nvGrpSpPr>
        <p:grpSpPr>
          <a:xfrm>
            <a:off x="4211960" y="3792458"/>
            <a:ext cx="1592864" cy="978220"/>
            <a:chOff x="4211960" y="3792458"/>
            <a:chExt cx="1592864" cy="978220"/>
          </a:xfrm>
        </p:grpSpPr>
        <p:sp>
          <p:nvSpPr>
            <p:cNvPr id="94" name="ZoneTexte 93"/>
            <p:cNvSpPr txBox="1"/>
            <p:nvPr/>
          </p:nvSpPr>
          <p:spPr>
            <a:xfrm>
              <a:off x="5300768" y="415566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4 R</a:t>
              </a:r>
              <a:endParaRPr lang="fr-FR" dirty="0"/>
            </a:p>
          </p:txBody>
        </p:sp>
        <p:cxnSp>
          <p:nvCxnSpPr>
            <p:cNvPr id="99" name="Connecteur droit 98"/>
            <p:cNvCxnSpPr/>
            <p:nvPr/>
          </p:nvCxnSpPr>
          <p:spPr>
            <a:xfrm flipH="1">
              <a:off x="4211960" y="3792458"/>
              <a:ext cx="1088808" cy="9782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e 108"/>
          <p:cNvGrpSpPr/>
          <p:nvPr/>
        </p:nvGrpSpPr>
        <p:grpSpPr>
          <a:xfrm>
            <a:off x="2411760" y="2780928"/>
            <a:ext cx="1836204" cy="1552524"/>
            <a:chOff x="2411760" y="2780928"/>
            <a:chExt cx="1836204" cy="1552524"/>
          </a:xfrm>
        </p:grpSpPr>
        <p:sp>
          <p:nvSpPr>
            <p:cNvPr id="92" name="ZoneTexte 91"/>
            <p:cNvSpPr txBox="1"/>
            <p:nvPr/>
          </p:nvSpPr>
          <p:spPr>
            <a:xfrm>
              <a:off x="2411760" y="396412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2 R</a:t>
              </a:r>
              <a:endParaRPr lang="fr-FR" dirty="0"/>
            </a:p>
          </p:txBody>
        </p:sp>
        <p:cxnSp>
          <p:nvCxnSpPr>
            <p:cNvPr id="96" name="Connecteur droit 95"/>
            <p:cNvCxnSpPr/>
            <p:nvPr/>
          </p:nvCxnSpPr>
          <p:spPr>
            <a:xfrm flipV="1">
              <a:off x="3108023" y="2780928"/>
              <a:ext cx="1139941" cy="10081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ZoneTexte 101"/>
                <p:cNvSpPr txBox="1"/>
                <p:nvPr/>
              </p:nvSpPr>
              <p:spPr>
                <a:xfrm>
                  <a:off x="2511203" y="2831558"/>
                  <a:ext cx="1490171" cy="4354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050" dirty="0" smtClean="0"/>
                    <a:t>Dans le sens inverse du débit: pente=</a:t>
                  </a:r>
                  <a:r>
                    <a:rPr lang="fr-FR" sz="1050" b="1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fr-FR" sz="105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050" b="1" i="1"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fr-FR" sz="1050" b="1" i="1">
                              <a:latin typeface="Cambria Math"/>
                            </a:rPr>
                            <m:t>𝒈</m:t>
                          </m:r>
                          <m:r>
                            <a:rPr lang="fr-FR" sz="1050" b="1" i="1">
                              <a:latin typeface="Cambria Math"/>
                            </a:rPr>
                            <m:t>.</m:t>
                          </m:r>
                          <m:r>
                            <a:rPr lang="fr-FR" sz="1050" b="1" i="1">
                              <a:latin typeface="Cambria Math"/>
                            </a:rPr>
                            <m:t>𝑺</m:t>
                          </m:r>
                        </m:den>
                      </m:f>
                    </m:oMath>
                  </a14:m>
                  <a:endParaRPr lang="fr-FR" sz="1050" dirty="0"/>
                </a:p>
              </p:txBody>
            </p:sp>
          </mc:Choice>
          <mc:Fallback xmlns="">
            <p:sp>
              <p:nvSpPr>
                <p:cNvPr id="102" name="ZoneTexte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1203" y="2831558"/>
                  <a:ext cx="1490171" cy="43544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2500" b="-8333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4" name="ZoneTexte 103"/>
          <p:cNvSpPr txBox="1"/>
          <p:nvPr/>
        </p:nvSpPr>
        <p:spPr>
          <a:xfrm>
            <a:off x="107504" y="6082263"/>
            <a:ext cx="3000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Temps de propagation de l’onde de la vanne au réservoir: t=L/a</a:t>
            </a:r>
            <a:endParaRPr lang="fr-F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43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/>
          <a:lstStyle/>
          <a:p>
            <a:r>
              <a:rPr lang="fr-FR" sz="3200" dirty="0" smtClean="0"/>
              <a:t>Application aux béliers hydrauliques: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51784"/>
          </a:xfrm>
        </p:spPr>
        <p:txBody>
          <a:bodyPr/>
          <a:lstStyle/>
          <a:p>
            <a:r>
              <a:rPr lang="fr-FR" sz="1200" dirty="0" smtClean="0"/>
              <a:t>Etape 3 du fonctionnement:</a:t>
            </a:r>
          </a:p>
          <a:p>
            <a:pPr marL="0" indent="0">
              <a:buNone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CAE3A-6A76-4B7D-BF0E-9AB314ADF190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88" y="2060848"/>
            <a:ext cx="6624736" cy="315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93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CAE3A-6A76-4B7D-BF0E-9AB314ADF190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25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334996" y="2181622"/>
            <a:ext cx="8229600" cy="2967608"/>
          </a:xfrm>
        </p:spPr>
        <p:txBody>
          <a:bodyPr/>
          <a:lstStyle/>
          <a:p>
            <a:r>
              <a:rPr lang="fr-FR" sz="1400" dirty="0" smtClean="0"/>
              <a:t>Courbes caractéristiques:</a:t>
            </a:r>
          </a:p>
          <a:p>
            <a:pPr marL="0" indent="0">
              <a:buNone/>
            </a:pPr>
            <a:endParaRPr lang="fr-FR" sz="1400" dirty="0"/>
          </a:p>
        </p:txBody>
      </p:sp>
      <p:grpSp>
        <p:nvGrpSpPr>
          <p:cNvPr id="18" name="Groupe 17"/>
          <p:cNvGrpSpPr/>
          <p:nvPr/>
        </p:nvGrpSpPr>
        <p:grpSpPr>
          <a:xfrm>
            <a:off x="7595957" y="1371474"/>
            <a:ext cx="974559" cy="1322486"/>
            <a:chOff x="7655194" y="3853870"/>
            <a:chExt cx="974559" cy="1322486"/>
          </a:xfrm>
        </p:grpSpPr>
        <p:grpSp>
          <p:nvGrpSpPr>
            <p:cNvPr id="19" name="Groupe 18"/>
            <p:cNvGrpSpPr/>
            <p:nvPr/>
          </p:nvGrpSpPr>
          <p:grpSpPr>
            <a:xfrm>
              <a:off x="7814543" y="3853870"/>
              <a:ext cx="296193" cy="670898"/>
              <a:chOff x="7804199" y="3046134"/>
              <a:chExt cx="296193" cy="670898"/>
            </a:xfrm>
          </p:grpSpPr>
          <p:cxnSp>
            <p:nvCxnSpPr>
              <p:cNvPr id="22" name="Connecteur droit 21"/>
              <p:cNvCxnSpPr/>
              <p:nvPr/>
            </p:nvCxnSpPr>
            <p:spPr>
              <a:xfrm>
                <a:off x="8100392" y="3212976"/>
                <a:ext cx="0" cy="504056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/>
              <p:cNvCxnSpPr/>
              <p:nvPr/>
            </p:nvCxnSpPr>
            <p:spPr>
              <a:xfrm flipH="1">
                <a:off x="7804199" y="3216360"/>
                <a:ext cx="72008" cy="0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/>
              <p:nvPr/>
            </p:nvCxnSpPr>
            <p:spPr>
              <a:xfrm>
                <a:off x="8024678" y="3216360"/>
                <a:ext cx="72008" cy="0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/>
              <p:cNvCxnSpPr/>
              <p:nvPr/>
            </p:nvCxnSpPr>
            <p:spPr>
              <a:xfrm>
                <a:off x="7804199" y="3216360"/>
                <a:ext cx="0" cy="284648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/>
            </p:nvCxnSpPr>
            <p:spPr>
              <a:xfrm>
                <a:off x="7848542" y="3334285"/>
                <a:ext cx="220479" cy="0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/>
              <p:nvPr/>
            </p:nvCxnSpPr>
            <p:spPr>
              <a:xfrm>
                <a:off x="7958781" y="3046134"/>
                <a:ext cx="0" cy="288151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20" name="ZoneTexte 19"/>
            <p:cNvSpPr txBox="1"/>
            <p:nvPr/>
          </p:nvSpPr>
          <p:spPr>
            <a:xfrm>
              <a:off x="7655194" y="4653136"/>
              <a:ext cx="974559" cy="52322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400" b="1" dirty="0" smtClean="0"/>
                <a:t>Clapet de batterie</a:t>
              </a:r>
              <a:endParaRPr lang="fr-FR" sz="1400" dirty="0"/>
            </a:p>
          </p:txBody>
        </p:sp>
        <p:cxnSp>
          <p:nvCxnSpPr>
            <p:cNvPr id="21" name="Connecteur droit avec flèche 20"/>
            <p:cNvCxnSpPr>
              <a:stCxn id="20" idx="0"/>
            </p:cNvCxnSpPr>
            <p:nvPr/>
          </p:nvCxnSpPr>
          <p:spPr>
            <a:xfrm flipH="1" flipV="1">
              <a:off x="8035022" y="4142021"/>
              <a:ext cx="107452" cy="51111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48" name="Connecteur droit avec flèche 47"/>
          <p:cNvCxnSpPr/>
          <p:nvPr/>
        </p:nvCxnSpPr>
        <p:spPr>
          <a:xfrm flipV="1">
            <a:off x="7901549" y="-1154658"/>
            <a:ext cx="382649" cy="1"/>
          </a:xfrm>
          <a:prstGeom prst="straightConnector1">
            <a:avLst/>
          </a:prstGeom>
          <a:ln w="95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0" name="Graphique 6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8338827"/>
              </p:ext>
            </p:extLst>
          </p:nvPr>
        </p:nvGraphicFramePr>
        <p:xfrm>
          <a:off x="214740" y="2700815"/>
          <a:ext cx="6360596" cy="4157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4" name="Groupe 73"/>
          <p:cNvGrpSpPr/>
          <p:nvPr/>
        </p:nvGrpSpPr>
        <p:grpSpPr>
          <a:xfrm>
            <a:off x="259765" y="175817"/>
            <a:ext cx="7791734" cy="4908206"/>
            <a:chOff x="259765" y="175817"/>
            <a:chExt cx="7791734" cy="4908206"/>
          </a:xfrm>
        </p:grpSpPr>
        <p:grpSp>
          <p:nvGrpSpPr>
            <p:cNvPr id="28" name="Groupe 27"/>
            <p:cNvGrpSpPr/>
            <p:nvPr/>
          </p:nvGrpSpPr>
          <p:grpSpPr>
            <a:xfrm>
              <a:off x="259765" y="175817"/>
              <a:ext cx="7791734" cy="1994923"/>
              <a:chOff x="319002" y="2658213"/>
              <a:chExt cx="7791734" cy="1994923"/>
            </a:xfrm>
          </p:grpSpPr>
          <p:grpSp>
            <p:nvGrpSpPr>
              <p:cNvPr id="29" name="Groupe 28"/>
              <p:cNvGrpSpPr/>
              <p:nvPr/>
            </p:nvGrpSpPr>
            <p:grpSpPr>
              <a:xfrm>
                <a:off x="1268162" y="2681969"/>
                <a:ext cx="6842574" cy="1842799"/>
                <a:chOff x="1268162" y="2681969"/>
                <a:chExt cx="6842574" cy="1842799"/>
              </a:xfrm>
            </p:grpSpPr>
            <p:grpSp>
              <p:nvGrpSpPr>
                <p:cNvPr id="38" name="Groupe 37"/>
                <p:cNvGrpSpPr/>
                <p:nvPr/>
              </p:nvGrpSpPr>
              <p:grpSpPr>
                <a:xfrm>
                  <a:off x="1268162" y="2681969"/>
                  <a:ext cx="2301056" cy="1842172"/>
                  <a:chOff x="683568" y="2682596"/>
                  <a:chExt cx="2301056" cy="1842172"/>
                </a:xfrm>
              </p:grpSpPr>
              <p:cxnSp>
                <p:nvCxnSpPr>
                  <p:cNvPr id="42" name="Connecteur droit 41"/>
                  <p:cNvCxnSpPr/>
                  <p:nvPr/>
                </p:nvCxnSpPr>
                <p:spPr>
                  <a:xfrm>
                    <a:off x="683568" y="2682596"/>
                    <a:ext cx="5330" cy="741040"/>
                  </a:xfrm>
                  <a:prstGeom prst="line">
                    <a:avLst/>
                  </a:prstGeom>
                  <a:ln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Connecteur droit 42"/>
                  <p:cNvCxnSpPr/>
                  <p:nvPr/>
                </p:nvCxnSpPr>
                <p:spPr>
                  <a:xfrm>
                    <a:off x="683568" y="3423636"/>
                    <a:ext cx="728310" cy="0"/>
                  </a:xfrm>
                  <a:prstGeom prst="line">
                    <a:avLst/>
                  </a:prstGeom>
                  <a:ln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Connecteur droit 43"/>
                  <p:cNvCxnSpPr/>
                  <p:nvPr/>
                </p:nvCxnSpPr>
                <p:spPr>
                  <a:xfrm>
                    <a:off x="1411878" y="3074128"/>
                    <a:ext cx="0" cy="349508"/>
                  </a:xfrm>
                  <a:prstGeom prst="line">
                    <a:avLst/>
                  </a:prstGeom>
                  <a:ln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Connecteur droit 44"/>
                  <p:cNvCxnSpPr/>
                  <p:nvPr/>
                </p:nvCxnSpPr>
                <p:spPr>
                  <a:xfrm>
                    <a:off x="1422573" y="3074128"/>
                    <a:ext cx="1556721" cy="1450640"/>
                  </a:xfrm>
                  <a:prstGeom prst="line">
                    <a:avLst/>
                  </a:prstGeom>
                  <a:ln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Connecteur droit 45"/>
                  <p:cNvCxnSpPr/>
                  <p:nvPr/>
                </p:nvCxnSpPr>
                <p:spPr>
                  <a:xfrm>
                    <a:off x="1411878" y="2835490"/>
                    <a:ext cx="1572746" cy="1473254"/>
                  </a:xfrm>
                  <a:prstGeom prst="line">
                    <a:avLst/>
                  </a:prstGeom>
                  <a:ln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Connecteur droit 46"/>
                  <p:cNvCxnSpPr/>
                  <p:nvPr/>
                </p:nvCxnSpPr>
                <p:spPr>
                  <a:xfrm>
                    <a:off x="1422573" y="2703608"/>
                    <a:ext cx="0" cy="131882"/>
                  </a:xfrm>
                  <a:prstGeom prst="line">
                    <a:avLst/>
                  </a:prstGeom>
                  <a:ln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9" name="Connecteur droit 38"/>
                <p:cNvCxnSpPr/>
                <p:nvPr/>
              </p:nvCxnSpPr>
              <p:spPr>
                <a:xfrm>
                  <a:off x="3563888" y="4524768"/>
                  <a:ext cx="4546848" cy="0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necteur droit 39"/>
                <p:cNvCxnSpPr/>
                <p:nvPr/>
              </p:nvCxnSpPr>
              <p:spPr>
                <a:xfrm>
                  <a:off x="3563888" y="4311942"/>
                  <a:ext cx="3527457" cy="0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necteur droit 40"/>
                <p:cNvCxnSpPr/>
                <p:nvPr/>
              </p:nvCxnSpPr>
              <p:spPr>
                <a:xfrm>
                  <a:off x="7382599" y="4304852"/>
                  <a:ext cx="435099" cy="0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" name="ZoneTexte 30"/>
              <p:cNvSpPr txBox="1"/>
              <p:nvPr/>
            </p:nvSpPr>
            <p:spPr>
              <a:xfrm>
                <a:off x="3923928" y="3913679"/>
                <a:ext cx="22322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 smtClean="0"/>
                  <a:t>Conduite de batterie</a:t>
                </a:r>
                <a:endParaRPr lang="fr-FR" sz="1400" b="1" dirty="0"/>
              </a:p>
            </p:txBody>
          </p:sp>
          <p:sp>
            <p:nvSpPr>
              <p:cNvPr id="32" name="ZoneTexte 31"/>
              <p:cNvSpPr txBox="1"/>
              <p:nvPr/>
            </p:nvSpPr>
            <p:spPr>
              <a:xfrm>
                <a:off x="319002" y="3073362"/>
                <a:ext cx="400110" cy="1323146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fr-FR" sz="1400" dirty="0" smtClean="0"/>
                  <a:t>Hauteur motrice</a:t>
                </a:r>
              </a:p>
            </p:txBody>
          </p:sp>
          <p:cxnSp>
            <p:nvCxnSpPr>
              <p:cNvPr id="33" name="Connecteur droit avec flèche 32"/>
              <p:cNvCxnSpPr/>
              <p:nvPr/>
            </p:nvCxnSpPr>
            <p:spPr>
              <a:xfrm>
                <a:off x="675586" y="2658213"/>
                <a:ext cx="0" cy="1994923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/>
              <p:cNvCxnSpPr/>
              <p:nvPr/>
            </p:nvCxnSpPr>
            <p:spPr>
              <a:xfrm>
                <a:off x="1273492" y="2768922"/>
                <a:ext cx="722980" cy="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avec flèche 34"/>
              <p:cNvCxnSpPr/>
              <p:nvPr/>
            </p:nvCxnSpPr>
            <p:spPr>
              <a:xfrm>
                <a:off x="2212853" y="3169037"/>
                <a:ext cx="360040" cy="325110"/>
              </a:xfrm>
              <a:prstGeom prst="straightConnector1">
                <a:avLst/>
              </a:prstGeom>
              <a:ln w="1905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avec flèche 35"/>
              <p:cNvCxnSpPr/>
              <p:nvPr/>
            </p:nvCxnSpPr>
            <p:spPr>
              <a:xfrm>
                <a:off x="3727666" y="4414670"/>
                <a:ext cx="648072" cy="0"/>
              </a:xfrm>
              <a:prstGeom prst="straightConnector1">
                <a:avLst/>
              </a:prstGeom>
              <a:ln w="1905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avec flèche 36"/>
              <p:cNvCxnSpPr/>
              <p:nvPr/>
            </p:nvCxnSpPr>
            <p:spPr>
              <a:xfrm>
                <a:off x="5840257" y="4418286"/>
                <a:ext cx="648072" cy="0"/>
              </a:xfrm>
              <a:prstGeom prst="straightConnector1">
                <a:avLst/>
              </a:prstGeom>
              <a:ln w="1905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ZoneTexte 70"/>
            <p:cNvSpPr txBox="1"/>
            <p:nvPr/>
          </p:nvSpPr>
          <p:spPr>
            <a:xfrm>
              <a:off x="1793844" y="4653136"/>
              <a:ext cx="2029113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100" b="1" dirty="0" smtClean="0"/>
                <a:t>Caractéristique de la conduite de batterie (H-PDC)</a:t>
              </a:r>
              <a:endParaRPr lang="fr-FR" sz="1100" b="1" dirty="0"/>
            </a:p>
          </p:txBody>
        </p:sp>
      </p:grpSp>
      <p:grpSp>
        <p:nvGrpSpPr>
          <p:cNvPr id="75" name="Groupe 74"/>
          <p:cNvGrpSpPr/>
          <p:nvPr/>
        </p:nvGrpSpPr>
        <p:grpSpPr>
          <a:xfrm>
            <a:off x="1937235" y="-1197988"/>
            <a:ext cx="6110558" cy="4732746"/>
            <a:chOff x="1937235" y="-1197988"/>
            <a:chExt cx="6110558" cy="4732746"/>
          </a:xfrm>
        </p:grpSpPr>
        <p:grpSp>
          <p:nvGrpSpPr>
            <p:cNvPr id="8" name="Groupe 7"/>
            <p:cNvGrpSpPr/>
            <p:nvPr/>
          </p:nvGrpSpPr>
          <p:grpSpPr>
            <a:xfrm>
              <a:off x="5959222" y="1178276"/>
              <a:ext cx="1372197" cy="1515684"/>
              <a:chOff x="6018459" y="3660672"/>
              <a:chExt cx="1372197" cy="1515684"/>
            </a:xfrm>
          </p:grpSpPr>
          <p:grpSp>
            <p:nvGrpSpPr>
              <p:cNvPr id="9" name="Groupe 8"/>
              <p:cNvGrpSpPr/>
              <p:nvPr/>
            </p:nvGrpSpPr>
            <p:grpSpPr>
              <a:xfrm>
                <a:off x="7102624" y="3660672"/>
                <a:ext cx="288032" cy="648072"/>
                <a:chOff x="7092280" y="2852936"/>
                <a:chExt cx="288032" cy="648072"/>
              </a:xfrm>
            </p:grpSpPr>
            <p:cxnSp>
              <p:nvCxnSpPr>
                <p:cNvPr id="12" name="Connecteur droit 11"/>
                <p:cNvCxnSpPr/>
                <p:nvPr/>
              </p:nvCxnSpPr>
              <p:spPr>
                <a:xfrm>
                  <a:off x="7380312" y="2852936"/>
                  <a:ext cx="0" cy="64418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necteur droit 12"/>
                <p:cNvCxnSpPr/>
                <p:nvPr/>
              </p:nvCxnSpPr>
              <p:spPr>
                <a:xfrm>
                  <a:off x="7092280" y="2852936"/>
                  <a:ext cx="0" cy="64807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necteur droit 13"/>
                <p:cNvCxnSpPr/>
                <p:nvPr/>
              </p:nvCxnSpPr>
              <p:spPr>
                <a:xfrm>
                  <a:off x="7140594" y="3225978"/>
                  <a:ext cx="195915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Connecteur droit 14"/>
                <p:cNvCxnSpPr/>
                <p:nvPr/>
              </p:nvCxnSpPr>
              <p:spPr>
                <a:xfrm>
                  <a:off x="7092280" y="3259832"/>
                  <a:ext cx="73135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Connecteur droit 15"/>
                <p:cNvCxnSpPr/>
                <p:nvPr/>
              </p:nvCxnSpPr>
              <p:spPr>
                <a:xfrm>
                  <a:off x="7309431" y="3259832"/>
                  <a:ext cx="70881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Connecteur droit 16"/>
                <p:cNvCxnSpPr/>
                <p:nvPr/>
              </p:nvCxnSpPr>
              <p:spPr>
                <a:xfrm>
                  <a:off x="7232590" y="3236404"/>
                  <a:ext cx="0" cy="12228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ZoneTexte 9"/>
              <p:cNvSpPr txBox="1"/>
              <p:nvPr/>
            </p:nvSpPr>
            <p:spPr>
              <a:xfrm>
                <a:off x="6018459" y="4653136"/>
                <a:ext cx="1157300" cy="52322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400" b="1" dirty="0" smtClean="0"/>
                  <a:t>Clapet de refoulement</a:t>
                </a:r>
                <a:endParaRPr lang="fr-FR" sz="1400" dirty="0"/>
              </a:p>
            </p:txBody>
          </p:sp>
          <p:cxnSp>
            <p:nvCxnSpPr>
              <p:cNvPr id="11" name="Connecteur droit avec flèche 10"/>
              <p:cNvCxnSpPr>
                <a:stCxn id="10" idx="0"/>
              </p:cNvCxnSpPr>
              <p:nvPr/>
            </p:nvCxnSpPr>
            <p:spPr>
              <a:xfrm flipV="1">
                <a:off x="6597109" y="3982762"/>
                <a:ext cx="494236" cy="67037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e 48"/>
            <p:cNvGrpSpPr/>
            <p:nvPr/>
          </p:nvGrpSpPr>
          <p:grpSpPr>
            <a:xfrm>
              <a:off x="5224861" y="-1197988"/>
              <a:ext cx="2822932" cy="2523149"/>
              <a:chOff x="5284098" y="1284408"/>
              <a:chExt cx="2822932" cy="2523149"/>
            </a:xfrm>
          </p:grpSpPr>
          <p:grpSp>
            <p:nvGrpSpPr>
              <p:cNvPr id="50" name="Groupe 49"/>
              <p:cNvGrpSpPr/>
              <p:nvPr/>
            </p:nvGrpSpPr>
            <p:grpSpPr>
              <a:xfrm>
                <a:off x="6382544" y="1284408"/>
                <a:ext cx="1724486" cy="2523149"/>
                <a:chOff x="6372200" y="476672"/>
                <a:chExt cx="1724486" cy="2523149"/>
              </a:xfrm>
            </p:grpSpPr>
            <p:cxnSp>
              <p:nvCxnSpPr>
                <p:cNvPr id="55" name="Connecteur droit 54"/>
                <p:cNvCxnSpPr/>
                <p:nvPr/>
              </p:nvCxnSpPr>
              <p:spPr>
                <a:xfrm>
                  <a:off x="6876256" y="2852936"/>
                  <a:ext cx="216024" cy="3285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necteur droit 55"/>
                <p:cNvCxnSpPr/>
                <p:nvPr/>
              </p:nvCxnSpPr>
              <p:spPr>
                <a:xfrm>
                  <a:off x="6876256" y="2745363"/>
                  <a:ext cx="719198" cy="0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necteur droit 56"/>
                <p:cNvCxnSpPr/>
                <p:nvPr/>
              </p:nvCxnSpPr>
              <p:spPr>
                <a:xfrm>
                  <a:off x="7373853" y="2852936"/>
                  <a:ext cx="294491" cy="0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necteur droit 57"/>
                <p:cNvCxnSpPr/>
                <p:nvPr/>
              </p:nvCxnSpPr>
              <p:spPr>
                <a:xfrm>
                  <a:off x="7600398" y="481328"/>
                  <a:ext cx="496288" cy="0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Connecteur droit 58"/>
                <p:cNvCxnSpPr/>
                <p:nvPr/>
              </p:nvCxnSpPr>
              <p:spPr>
                <a:xfrm>
                  <a:off x="7673549" y="548680"/>
                  <a:ext cx="423137" cy="0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Connecteur droit 59"/>
                <p:cNvCxnSpPr/>
                <p:nvPr/>
              </p:nvCxnSpPr>
              <p:spPr>
                <a:xfrm>
                  <a:off x="7595454" y="476672"/>
                  <a:ext cx="0" cy="2263545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Connecteur droit 60"/>
                <p:cNvCxnSpPr/>
                <p:nvPr/>
              </p:nvCxnSpPr>
              <p:spPr>
                <a:xfrm>
                  <a:off x="6883539" y="2854578"/>
                  <a:ext cx="0" cy="14524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Connecteur droit 61"/>
                <p:cNvCxnSpPr/>
                <p:nvPr/>
              </p:nvCxnSpPr>
              <p:spPr>
                <a:xfrm>
                  <a:off x="6372200" y="2999821"/>
                  <a:ext cx="504056" cy="0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Connecteur droit 62"/>
                <p:cNvCxnSpPr/>
                <p:nvPr/>
              </p:nvCxnSpPr>
              <p:spPr>
                <a:xfrm>
                  <a:off x="6372200" y="2148504"/>
                  <a:ext cx="7887" cy="851317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Connecteur droit 63"/>
                <p:cNvCxnSpPr/>
                <p:nvPr/>
              </p:nvCxnSpPr>
              <p:spPr>
                <a:xfrm>
                  <a:off x="6876256" y="2148504"/>
                  <a:ext cx="5319" cy="59171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Connecteur droit 64"/>
                <p:cNvCxnSpPr/>
                <p:nvPr/>
              </p:nvCxnSpPr>
              <p:spPr>
                <a:xfrm>
                  <a:off x="7668344" y="548680"/>
                  <a:ext cx="0" cy="2307541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6" name="Arc 65"/>
                <p:cNvSpPr/>
                <p:nvPr/>
              </p:nvSpPr>
              <p:spPr>
                <a:xfrm>
                  <a:off x="6372200" y="1951480"/>
                  <a:ext cx="496169" cy="510051"/>
                </a:xfrm>
                <a:prstGeom prst="arc">
                  <a:avLst>
                    <a:gd name="adj1" fmla="val 11020067"/>
                    <a:gd name="adj2" fmla="val 0"/>
                  </a:avLst>
                </a:prstGeom>
                <a:ln>
                  <a:solidFill>
                    <a:srgbClr val="00B0F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51" name="ZoneTexte 50"/>
              <p:cNvSpPr txBox="1"/>
              <p:nvPr/>
            </p:nvSpPr>
            <p:spPr>
              <a:xfrm>
                <a:off x="5284098" y="3115232"/>
                <a:ext cx="1054636" cy="307777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400" b="1" dirty="0" smtClean="0"/>
                  <a:t>Cloche à air</a:t>
                </a:r>
                <a:endParaRPr lang="fr-FR" sz="1400" dirty="0"/>
              </a:p>
            </p:txBody>
          </p:sp>
        </p:grpSp>
        <p:sp>
          <p:nvSpPr>
            <p:cNvPr id="73" name="ZoneTexte 72"/>
            <p:cNvSpPr txBox="1"/>
            <p:nvPr/>
          </p:nvSpPr>
          <p:spPr>
            <a:xfrm>
              <a:off x="1937235" y="3103871"/>
              <a:ext cx="2364536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100" b="1" dirty="0"/>
                <a:t>Caractéristique du circuit de refoulement </a:t>
              </a:r>
              <a:r>
                <a:rPr lang="fr-FR" sz="1100" b="1" dirty="0" smtClean="0"/>
                <a:t>(</a:t>
              </a:r>
              <a:r>
                <a:rPr lang="fr-FR" sz="1100" b="1" dirty="0" err="1" smtClean="0"/>
                <a:t>h+PDC</a:t>
              </a:r>
              <a:r>
                <a:rPr lang="fr-FR" sz="1100" b="1" dirty="0" smtClean="0"/>
                <a:t>)</a:t>
              </a:r>
              <a:endParaRPr lang="fr-FR" sz="1100" b="1" dirty="0"/>
            </a:p>
          </p:txBody>
        </p:sp>
      </p:grpSp>
      <p:grpSp>
        <p:nvGrpSpPr>
          <p:cNvPr id="93" name="Groupe 92"/>
          <p:cNvGrpSpPr/>
          <p:nvPr/>
        </p:nvGrpSpPr>
        <p:grpSpPr>
          <a:xfrm>
            <a:off x="1709159" y="4263933"/>
            <a:ext cx="7063372" cy="2099485"/>
            <a:chOff x="1709159" y="4263933"/>
            <a:chExt cx="7063372" cy="2099485"/>
          </a:xfrm>
        </p:grpSpPr>
        <p:sp>
          <p:nvSpPr>
            <p:cNvPr id="77" name="Forme libre 76"/>
            <p:cNvSpPr/>
            <p:nvPr/>
          </p:nvSpPr>
          <p:spPr>
            <a:xfrm>
              <a:off x="1709159" y="5657316"/>
              <a:ext cx="4136164" cy="401652"/>
            </a:xfrm>
            <a:custGeom>
              <a:avLst/>
              <a:gdLst>
                <a:gd name="connsiteX0" fmla="*/ 0 w 4136164"/>
                <a:gd name="connsiteY0" fmla="*/ 401652 h 401652"/>
                <a:gd name="connsiteX1" fmla="*/ 1461331 w 4136164"/>
                <a:gd name="connsiteY1" fmla="*/ 333286 h 401652"/>
                <a:gd name="connsiteX2" fmla="*/ 2606467 w 4136164"/>
                <a:gd name="connsiteY2" fmla="*/ 256374 h 401652"/>
                <a:gd name="connsiteX3" fmla="*/ 4136164 w 4136164"/>
                <a:gd name="connsiteY3" fmla="*/ 0 h 401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6164" h="401652">
                  <a:moveTo>
                    <a:pt x="0" y="401652"/>
                  </a:moveTo>
                  <a:lnTo>
                    <a:pt x="1461331" y="333286"/>
                  </a:lnTo>
                  <a:cubicBezTo>
                    <a:pt x="1895742" y="309073"/>
                    <a:pt x="2160661" y="311922"/>
                    <a:pt x="2606467" y="256374"/>
                  </a:cubicBezTo>
                  <a:cubicBezTo>
                    <a:pt x="3052273" y="200826"/>
                    <a:pt x="3594218" y="100413"/>
                    <a:pt x="4136164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8" name="ZoneTexte 77"/>
            <p:cNvSpPr txBox="1"/>
            <p:nvPr/>
          </p:nvSpPr>
          <p:spPr>
            <a:xfrm>
              <a:off x="1793843" y="5517232"/>
              <a:ext cx="2029113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100" b="1" dirty="0" smtClean="0"/>
                <a:t>Caractéristique du clapet de batterie ouvert (PDC)</a:t>
              </a:r>
              <a:endParaRPr lang="fr-FR" sz="1100" b="1" dirty="0"/>
            </a:p>
          </p:txBody>
        </p:sp>
        <p:sp>
          <p:nvSpPr>
            <p:cNvPr id="79" name="ZoneTexte 78"/>
            <p:cNvSpPr txBox="1"/>
            <p:nvPr/>
          </p:nvSpPr>
          <p:spPr>
            <a:xfrm>
              <a:off x="5236216" y="5086345"/>
              <a:ext cx="2029113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100" b="1" dirty="0" smtClean="0"/>
                <a:t>Point de fonctionnement clapet maintenu ouvert</a:t>
              </a:r>
              <a:endParaRPr lang="fr-FR" sz="1100" b="1" dirty="0"/>
            </a:p>
          </p:txBody>
        </p:sp>
        <p:cxnSp>
          <p:nvCxnSpPr>
            <p:cNvPr id="81" name="Connecteur droit avec flèche 80"/>
            <p:cNvCxnSpPr/>
            <p:nvPr/>
          </p:nvCxnSpPr>
          <p:spPr>
            <a:xfrm flipH="1">
              <a:off x="5224861" y="5517232"/>
              <a:ext cx="211235" cy="21544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Ellipse 83"/>
            <p:cNvSpPr/>
            <p:nvPr/>
          </p:nvSpPr>
          <p:spPr>
            <a:xfrm>
              <a:off x="4427984" y="5517232"/>
              <a:ext cx="144016" cy="1400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Ellipse 84"/>
            <p:cNvSpPr/>
            <p:nvPr/>
          </p:nvSpPr>
          <p:spPr>
            <a:xfrm>
              <a:off x="5797273" y="6015300"/>
              <a:ext cx="144016" cy="1400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4075943" y="4263933"/>
              <a:ext cx="2353149" cy="6001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100" b="1" dirty="0" smtClean="0"/>
                <a:t>Point de déclenchement de la fermeture du clapet avant obtention du régime permanent</a:t>
              </a:r>
              <a:endParaRPr lang="fr-FR" sz="1100" b="1" dirty="0"/>
            </a:p>
          </p:txBody>
        </p:sp>
        <p:sp>
          <p:nvSpPr>
            <p:cNvPr id="87" name="ZoneTexte 86"/>
            <p:cNvSpPr txBox="1"/>
            <p:nvPr/>
          </p:nvSpPr>
          <p:spPr>
            <a:xfrm>
              <a:off x="6419382" y="5593977"/>
              <a:ext cx="2353149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100" b="1" dirty="0" smtClean="0"/>
                <a:t>Point de déclenchement de la fermeture du clapet après obtention du régime permanent: </a:t>
              </a:r>
              <a:r>
                <a:rPr lang="fr-FR" sz="1100" b="1" dirty="0" smtClean="0">
                  <a:solidFill>
                    <a:srgbClr val="FF0000"/>
                  </a:solidFill>
                </a:rPr>
                <a:t>le bélier ne peut pas fonctionner.</a:t>
              </a:r>
              <a:endParaRPr lang="fr-FR" sz="11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88" name="Connecteur droit avec flèche 87"/>
            <p:cNvCxnSpPr/>
            <p:nvPr/>
          </p:nvCxnSpPr>
          <p:spPr>
            <a:xfrm flipH="1">
              <a:off x="5959222" y="5978697"/>
              <a:ext cx="612169" cy="10664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avec flèche 90"/>
            <p:cNvCxnSpPr/>
            <p:nvPr/>
          </p:nvCxnSpPr>
          <p:spPr>
            <a:xfrm flipH="1">
              <a:off x="4572001" y="4941168"/>
              <a:ext cx="288031" cy="57451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887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422920"/>
          </a:xfrm>
        </p:spPr>
        <p:txBody>
          <a:bodyPr/>
          <a:lstStyle/>
          <a:p>
            <a:r>
              <a:rPr lang="fr-FR" sz="2800" dirty="0" smtClean="0"/>
              <a:t>Application des épures aux béliers hydrauliques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CAE3A-6A76-4B7D-BF0E-9AB314ADF190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26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3" r="1"/>
          <a:stretch/>
        </p:blipFill>
        <p:spPr bwMode="auto">
          <a:xfrm>
            <a:off x="1662545" y="2144406"/>
            <a:ext cx="3007622" cy="34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0" name="Graphique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4804075"/>
              </p:ext>
            </p:extLst>
          </p:nvPr>
        </p:nvGraphicFramePr>
        <p:xfrm>
          <a:off x="4895528" y="1772816"/>
          <a:ext cx="4248472" cy="3437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ZoneTexte 30"/>
          <p:cNvSpPr txBox="1"/>
          <p:nvPr/>
        </p:nvSpPr>
        <p:spPr>
          <a:xfrm>
            <a:off x="6266542" y="1916832"/>
            <a:ext cx="1584176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900" b="1" dirty="0"/>
              <a:t>Caractéristique du circuit de </a:t>
            </a:r>
            <a:r>
              <a:rPr lang="fr-FR" sz="900" b="1" dirty="0" smtClean="0"/>
              <a:t>refoulement: joue de rôle de soupape d’écrêtement</a:t>
            </a:r>
            <a:endParaRPr lang="fr-FR" sz="900" b="1" dirty="0"/>
          </a:p>
        </p:txBody>
      </p:sp>
      <p:cxnSp>
        <p:nvCxnSpPr>
          <p:cNvPr id="2048" name="Connecteur droit avec flèche 2047"/>
          <p:cNvCxnSpPr/>
          <p:nvPr/>
        </p:nvCxnSpPr>
        <p:spPr>
          <a:xfrm>
            <a:off x="4211960" y="3717032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2899246" y="2424663"/>
            <a:ext cx="3040906" cy="212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ZoneTexte 2051"/>
          <p:cNvSpPr txBox="1"/>
          <p:nvPr/>
        </p:nvSpPr>
        <p:spPr>
          <a:xfrm>
            <a:off x="251520" y="1130259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Analogie avec le système conduite + vanne</a:t>
            </a:r>
            <a:r>
              <a:rPr lang="fr-FR" sz="1200" dirty="0" smtClean="0"/>
              <a:t>:</a:t>
            </a:r>
            <a:endParaRPr lang="fr-FR" sz="1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27" y="3652419"/>
            <a:ext cx="2064556" cy="9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56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422920"/>
          </a:xfrm>
        </p:spPr>
        <p:txBody>
          <a:bodyPr/>
          <a:lstStyle/>
          <a:p>
            <a:r>
              <a:rPr lang="fr-FR" sz="2800" dirty="0" smtClean="0"/>
              <a:t>Application des épures aux béliers hydrauliques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CAE3A-6A76-4B7D-BF0E-9AB314ADF190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27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Espace réservé du numéro de diapositive 3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fr-FR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09CAE3A-6A76-4B7D-BF0E-9AB314ADF190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27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1" y="1910422"/>
            <a:ext cx="3479109" cy="336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0" name="Graphique 6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3189879"/>
              </p:ext>
            </p:extLst>
          </p:nvPr>
        </p:nvGraphicFramePr>
        <p:xfrm>
          <a:off x="3491880" y="1275519"/>
          <a:ext cx="5544616" cy="496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" name="ZoneTexte 71"/>
          <p:cNvSpPr txBox="1"/>
          <p:nvPr/>
        </p:nvSpPr>
        <p:spPr>
          <a:xfrm>
            <a:off x="6300192" y="490146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2R</a:t>
            </a:r>
            <a:endParaRPr lang="fr-FR" dirty="0"/>
          </a:p>
        </p:txBody>
      </p:sp>
      <p:sp>
        <p:nvSpPr>
          <p:cNvPr id="73" name="ZoneTexte 72"/>
          <p:cNvSpPr txBox="1"/>
          <p:nvPr/>
        </p:nvSpPr>
        <p:spPr>
          <a:xfrm>
            <a:off x="7236296" y="16288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1V</a:t>
            </a:r>
            <a:endParaRPr lang="fr-FR" dirty="0"/>
          </a:p>
        </p:txBody>
      </p:sp>
      <p:sp>
        <p:nvSpPr>
          <p:cNvPr id="74" name="ZoneTexte 73"/>
          <p:cNvSpPr txBox="1"/>
          <p:nvPr/>
        </p:nvSpPr>
        <p:spPr>
          <a:xfrm>
            <a:off x="5616116" y="181346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 V</a:t>
            </a:r>
            <a:endParaRPr lang="fr-FR" dirty="0"/>
          </a:p>
        </p:txBody>
      </p:sp>
      <p:sp>
        <p:nvSpPr>
          <p:cNvPr id="75" name="ZoneTexte 74"/>
          <p:cNvSpPr txBox="1"/>
          <p:nvPr/>
        </p:nvSpPr>
        <p:spPr>
          <a:xfrm>
            <a:off x="5120606" y="462389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4R</a:t>
            </a:r>
            <a:endParaRPr lang="fr-FR" dirty="0"/>
          </a:p>
        </p:txBody>
      </p:sp>
      <p:sp>
        <p:nvSpPr>
          <p:cNvPr id="76" name="ZoneTexte 75"/>
          <p:cNvSpPr txBox="1"/>
          <p:nvPr/>
        </p:nvSpPr>
        <p:spPr>
          <a:xfrm>
            <a:off x="4139952" y="242088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5V</a:t>
            </a:r>
            <a:endParaRPr lang="fr-FR" dirty="0"/>
          </a:p>
        </p:txBody>
      </p:sp>
      <p:sp>
        <p:nvSpPr>
          <p:cNvPr id="77" name="ZoneTexte 76"/>
          <p:cNvSpPr txBox="1"/>
          <p:nvPr/>
        </p:nvSpPr>
        <p:spPr>
          <a:xfrm>
            <a:off x="3887924" y="357512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6R</a:t>
            </a:r>
            <a:endParaRPr lang="fr-FR" dirty="0"/>
          </a:p>
        </p:txBody>
      </p:sp>
      <p:sp>
        <p:nvSpPr>
          <p:cNvPr id="78" name="ZoneTexte 77"/>
          <p:cNvSpPr txBox="1"/>
          <p:nvPr/>
        </p:nvSpPr>
        <p:spPr>
          <a:xfrm>
            <a:off x="4179864" y="499323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7V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49627" y="836712"/>
            <a:ext cx="3744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1:le clapet de refoulement écrête les ondes de pression: il est donc ouvert et un débit passe au refoulement</a:t>
            </a:r>
            <a:endParaRPr lang="fr-FR" sz="1400" b="1" dirty="0"/>
          </a:p>
        </p:txBody>
      </p:sp>
      <p:sp>
        <p:nvSpPr>
          <p:cNvPr id="79" name="ZoneTexte 78"/>
          <p:cNvSpPr txBox="1"/>
          <p:nvPr/>
        </p:nvSpPr>
        <p:spPr>
          <a:xfrm>
            <a:off x="4788024" y="751741"/>
            <a:ext cx="3744416" cy="7386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B050"/>
                </a:solidFill>
              </a:rPr>
              <a:t>2: La surpression n’est plus assez importante pour ouvrir le clapet de refoulement: on se retrouve dans le cas d’une vanne fermée</a:t>
            </a:r>
            <a:endParaRPr lang="fr-FR" sz="1400" b="1" dirty="0">
              <a:solidFill>
                <a:srgbClr val="00B050"/>
              </a:solidFill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44671" y="5577661"/>
            <a:ext cx="3744416" cy="116955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3: Lorsque la dépression propre au coup de bélier se crée, ceci va ouvrir le clapet de batterie.</a:t>
            </a:r>
          </a:p>
          <a:p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L’extrémité du bélier s’ouvre: le coup de bélier disparait et un nouveau cycle s’amorce.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391980" y="602128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A,L,S fondamentaux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541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9" grpId="0" animBg="1"/>
      <p:bldP spid="8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422920"/>
          </a:xfrm>
        </p:spPr>
        <p:txBody>
          <a:bodyPr/>
          <a:lstStyle/>
          <a:p>
            <a:r>
              <a:rPr lang="fr-FR" sz="2800" dirty="0" smtClean="0"/>
              <a:t>Application des épures aux béliers hydrauliques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CAE3A-6A76-4B7D-BF0E-9AB314ADF190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Espace réservé du numéro de diapositive 3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fr-FR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09CAE3A-6A76-4B7D-BF0E-9AB314ADF190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4687250" y="724054"/>
            <a:ext cx="4222020" cy="3713058"/>
            <a:chOff x="3491880" y="1275519"/>
            <a:chExt cx="5544616" cy="4968551"/>
          </a:xfrm>
        </p:grpSpPr>
        <p:graphicFrame>
          <p:nvGraphicFramePr>
            <p:cNvPr id="70" name="Graphique 6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47723085"/>
                </p:ext>
              </p:extLst>
            </p:nvPr>
          </p:nvGraphicFramePr>
          <p:xfrm>
            <a:off x="3491880" y="1275519"/>
            <a:ext cx="5544616" cy="49685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2" name="ZoneTexte 71"/>
            <p:cNvSpPr txBox="1"/>
            <p:nvPr/>
          </p:nvSpPr>
          <p:spPr>
            <a:xfrm>
              <a:off x="6548759" y="4604391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2R</a:t>
              </a:r>
              <a:endParaRPr lang="fr-FR" sz="1200" dirty="0"/>
            </a:p>
          </p:txBody>
        </p:sp>
        <p:sp>
          <p:nvSpPr>
            <p:cNvPr id="73" name="ZoneTexte 72"/>
            <p:cNvSpPr txBox="1"/>
            <p:nvPr/>
          </p:nvSpPr>
          <p:spPr>
            <a:xfrm>
              <a:off x="7236296" y="162880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1V</a:t>
              </a:r>
              <a:endParaRPr lang="fr-FR" sz="1200" dirty="0"/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5616116" y="181346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3 V</a:t>
              </a:r>
              <a:endParaRPr lang="fr-FR" sz="1200" dirty="0"/>
            </a:p>
          </p:txBody>
        </p:sp>
        <p:sp>
          <p:nvSpPr>
            <p:cNvPr id="75" name="ZoneTexte 74"/>
            <p:cNvSpPr txBox="1"/>
            <p:nvPr/>
          </p:nvSpPr>
          <p:spPr>
            <a:xfrm>
              <a:off x="5120606" y="4623899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4R</a:t>
              </a:r>
              <a:endParaRPr lang="fr-FR" sz="1200" dirty="0"/>
            </a:p>
          </p:txBody>
        </p:sp>
        <p:sp>
          <p:nvSpPr>
            <p:cNvPr id="76" name="ZoneTexte 75"/>
            <p:cNvSpPr txBox="1"/>
            <p:nvPr/>
          </p:nvSpPr>
          <p:spPr>
            <a:xfrm>
              <a:off x="4139952" y="242088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5V</a:t>
              </a:r>
              <a:endParaRPr lang="fr-FR" sz="1200" dirty="0"/>
            </a:p>
          </p:txBody>
        </p:sp>
        <p:sp>
          <p:nvSpPr>
            <p:cNvPr id="77" name="ZoneTexte 76"/>
            <p:cNvSpPr txBox="1"/>
            <p:nvPr/>
          </p:nvSpPr>
          <p:spPr>
            <a:xfrm>
              <a:off x="3887924" y="3575129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6R</a:t>
              </a:r>
              <a:endParaRPr lang="fr-FR" sz="1200" dirty="0"/>
            </a:p>
          </p:txBody>
        </p:sp>
        <p:sp>
          <p:nvSpPr>
            <p:cNvPr id="78" name="ZoneTexte 77"/>
            <p:cNvSpPr txBox="1"/>
            <p:nvPr/>
          </p:nvSpPr>
          <p:spPr>
            <a:xfrm>
              <a:off x="4179864" y="4993231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7V</a:t>
              </a:r>
              <a:endParaRPr lang="fr-FR" sz="1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ZoneTexte 80"/>
              <p:cNvSpPr txBox="1"/>
              <p:nvPr/>
            </p:nvSpPr>
            <p:spPr>
              <a:xfrm>
                <a:off x="5584194" y="4533748"/>
                <a:ext cx="2866784" cy="200516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400" dirty="0" smtClean="0"/>
                  <a:t>Volume refoulé par le bélier=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fr-FR" sz="14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fr-FR" sz="1400" b="0" i="1" smtClean="0">
                            <a:latin typeface="Cambria Math"/>
                          </a:rPr>
                          <m:t>𝑄𝑖</m:t>
                        </m:r>
                        <m:r>
                          <a:rPr lang="fr-FR" sz="1400" b="0" i="1" smtClean="0">
                            <a:latin typeface="Cambria Math"/>
                          </a:rPr>
                          <m:t>∗∆</m:t>
                        </m:r>
                        <m:r>
                          <a:rPr lang="fr-FR" sz="14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nary>
                  </m:oMath>
                </a14:m>
                <a:endParaRPr lang="fr-FR" sz="1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𝑑𝑢𝑟</m:t>
                      </m:r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é</m:t>
                      </m:r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fr-FR" sz="1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  <m:sup>
                          <m:r>
                            <a:rPr lang="fr-FR" sz="14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𝑢𝑛</m:t>
                      </m:r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𝑎𝑙𝑙𝑒𝑟</m:t>
                      </m:r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𝑟𝑒𝑡𝑜𝑢𝑟</m:t>
                      </m:r>
                    </m:oMath>
                  </m:oMathPara>
                </a14:m>
                <a:endParaRPr lang="fr-FR" sz="1400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r-FR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fr-FR" sz="1400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num>
                        <m:den>
                          <m:r>
                            <a:rPr lang="fr-FR" sz="14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fr-FR" sz="1400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𝑄𝑖</m:t>
                      </m:r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é</m:t>
                      </m:r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𝑏𝑖𝑡</m:t>
                      </m:r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𝑟𝑒𝑓𝑜𝑢𝑙</m:t>
                      </m:r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é  </m:t>
                      </m:r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𝑙𝑜𝑟𝑠</m:t>
                      </m:r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𝑑𝑒</m:t>
                      </m:r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fr-FR" sz="1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  <m:sup>
                          <m:r>
                            <a:rPr lang="fr-FR" sz="14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𝐴𝑅</m:t>
                      </m:r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𝑖</m:t>
                      </m:r>
                    </m:oMath>
                  </m:oMathPara>
                </a14:m>
                <a:endParaRPr lang="fr-FR" sz="1400" b="0" dirty="0" smtClean="0">
                  <a:ea typeface="Cambria Math"/>
                </a:endParaRPr>
              </a:p>
              <a:p>
                <a:r>
                  <a:rPr lang="fr-FR" sz="1400" dirty="0" smtClean="0">
                    <a:ea typeface="Cambria Math"/>
                  </a:rPr>
                  <a:t>Durée totale de refoulement dans la cloche :nb d’AR*</a:t>
                </a:r>
                <a14:m>
                  <m:oMath xmlns:m="http://schemas.openxmlformats.org/officeDocument/2006/math">
                    <m:r>
                      <a:rPr lang="fr-FR" sz="14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fr-FR" sz="1400" b="0" i="1" smtClean="0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endParaRPr lang="fr-FR" sz="1400" b="0" dirty="0" smtClean="0">
                  <a:ea typeface="Cambria Math"/>
                </a:endParaRPr>
              </a:p>
              <a:p>
                <a:endParaRPr lang="fr-FR" sz="1400" dirty="0"/>
              </a:p>
            </p:txBody>
          </p:sp>
        </mc:Choice>
        <mc:Fallback xmlns="">
          <p:sp>
            <p:nvSpPr>
              <p:cNvPr id="81" name="ZoneTexte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194" y="4533748"/>
                <a:ext cx="2866784" cy="2005164"/>
              </a:xfrm>
              <a:prstGeom prst="rect">
                <a:avLst/>
              </a:prstGeom>
              <a:blipFill rotWithShape="1">
                <a:blip r:embed="rId3"/>
                <a:stretch>
                  <a:fillRect l="-212" t="-483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/>
          <p:cNvSpPr txBox="1"/>
          <p:nvPr/>
        </p:nvSpPr>
        <p:spPr>
          <a:xfrm>
            <a:off x="395536" y="801909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Débit refoulé dans la tuyauterie de refoulement en fonction du temps:</a:t>
            </a:r>
          </a:p>
          <a:p>
            <a:endParaRPr lang="fr-FR" i="1" dirty="0"/>
          </a:p>
          <a:p>
            <a:r>
              <a:rPr lang="fr-FR" b="1" i="1" dirty="0" smtClean="0"/>
              <a:t>Réintroduction de la variable temps</a:t>
            </a:r>
            <a:r>
              <a:rPr lang="fr-FR" dirty="0" smtClean="0"/>
              <a:t>:</a:t>
            </a:r>
            <a:endParaRPr lang="fr-FR" dirty="0"/>
          </a:p>
        </p:txBody>
      </p:sp>
      <p:grpSp>
        <p:nvGrpSpPr>
          <p:cNvPr id="11" name="Groupe 10"/>
          <p:cNvGrpSpPr/>
          <p:nvPr/>
        </p:nvGrpSpPr>
        <p:grpSpPr>
          <a:xfrm>
            <a:off x="531277" y="2017674"/>
            <a:ext cx="2076898" cy="1534755"/>
            <a:chOff x="531277" y="2041525"/>
            <a:chExt cx="2510108" cy="1672758"/>
          </a:xfrm>
        </p:grpSpPr>
        <p:grpSp>
          <p:nvGrpSpPr>
            <p:cNvPr id="21" name="Groupe 20"/>
            <p:cNvGrpSpPr/>
            <p:nvPr/>
          </p:nvGrpSpPr>
          <p:grpSpPr>
            <a:xfrm>
              <a:off x="531277" y="2041525"/>
              <a:ext cx="2510108" cy="1672758"/>
              <a:chOff x="774769" y="4075919"/>
              <a:chExt cx="2510108" cy="1672758"/>
            </a:xfrm>
          </p:grpSpPr>
          <p:cxnSp>
            <p:nvCxnSpPr>
              <p:cNvPr id="22" name="Connecteur droit 21"/>
              <p:cNvCxnSpPr/>
              <p:nvPr/>
            </p:nvCxnSpPr>
            <p:spPr>
              <a:xfrm>
                <a:off x="774769" y="4426209"/>
                <a:ext cx="5271" cy="74104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/>
              <p:cNvCxnSpPr/>
              <p:nvPr/>
            </p:nvCxnSpPr>
            <p:spPr>
              <a:xfrm>
                <a:off x="774769" y="5167249"/>
                <a:ext cx="720251" cy="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/>
              <p:nvPr/>
            </p:nvCxnSpPr>
            <p:spPr>
              <a:xfrm>
                <a:off x="1495020" y="4817741"/>
                <a:ext cx="0" cy="349508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/>
              <p:cNvCxnSpPr/>
              <p:nvPr/>
            </p:nvCxnSpPr>
            <p:spPr>
              <a:xfrm>
                <a:off x="1505597" y="4817741"/>
                <a:ext cx="1779279" cy="930936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/>
            </p:nvCxnSpPr>
            <p:spPr>
              <a:xfrm>
                <a:off x="1495020" y="4579103"/>
                <a:ext cx="1789856" cy="963958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/>
              <p:nvPr/>
            </p:nvCxnSpPr>
            <p:spPr>
              <a:xfrm>
                <a:off x="1505597" y="4447221"/>
                <a:ext cx="0" cy="131882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/>
            </p:nvCxnSpPr>
            <p:spPr>
              <a:xfrm>
                <a:off x="3284876" y="5543061"/>
                <a:ext cx="1" cy="205616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/>
              <p:cNvCxnSpPr/>
              <p:nvPr/>
            </p:nvCxnSpPr>
            <p:spPr>
              <a:xfrm>
                <a:off x="827646" y="4513162"/>
                <a:ext cx="647722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avec flèche 30"/>
              <p:cNvCxnSpPr/>
              <p:nvPr/>
            </p:nvCxnSpPr>
            <p:spPr>
              <a:xfrm>
                <a:off x="1734759" y="4843606"/>
                <a:ext cx="1064509" cy="54055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2" name="ZoneTexte 31"/>
              <p:cNvSpPr txBox="1"/>
              <p:nvPr/>
            </p:nvSpPr>
            <p:spPr>
              <a:xfrm>
                <a:off x="1400640" y="4075919"/>
                <a:ext cx="8666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t</a:t>
                </a:r>
                <a:r>
                  <a:rPr lang="fr-FR" dirty="0" smtClean="0"/>
                  <a:t>=0</a:t>
                </a:r>
                <a:endParaRPr lang="fr-FR" dirty="0"/>
              </a:p>
            </p:txBody>
          </p:sp>
        </p:grpSp>
        <p:sp>
          <p:nvSpPr>
            <p:cNvPr id="8" name="Arrondir un rectangle à un seul coin 7"/>
            <p:cNvSpPr/>
            <p:nvPr/>
          </p:nvSpPr>
          <p:spPr>
            <a:xfrm>
              <a:off x="1226605" y="2580583"/>
              <a:ext cx="177043" cy="181752"/>
            </a:xfrm>
            <a:prstGeom prst="round1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583675" y="3349763"/>
            <a:ext cx="2024500" cy="1467142"/>
            <a:chOff x="531277" y="2041525"/>
            <a:chExt cx="2510108" cy="1672758"/>
          </a:xfrm>
        </p:grpSpPr>
        <p:grpSp>
          <p:nvGrpSpPr>
            <p:cNvPr id="37" name="Groupe 36"/>
            <p:cNvGrpSpPr/>
            <p:nvPr/>
          </p:nvGrpSpPr>
          <p:grpSpPr>
            <a:xfrm>
              <a:off x="531277" y="2041525"/>
              <a:ext cx="2510108" cy="1672758"/>
              <a:chOff x="774769" y="4075919"/>
              <a:chExt cx="2510108" cy="1672758"/>
            </a:xfrm>
          </p:grpSpPr>
          <p:cxnSp>
            <p:nvCxnSpPr>
              <p:cNvPr id="39" name="Connecteur droit 38"/>
              <p:cNvCxnSpPr/>
              <p:nvPr/>
            </p:nvCxnSpPr>
            <p:spPr>
              <a:xfrm>
                <a:off x="774769" y="4426209"/>
                <a:ext cx="5271" cy="74104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39"/>
              <p:cNvCxnSpPr/>
              <p:nvPr/>
            </p:nvCxnSpPr>
            <p:spPr>
              <a:xfrm>
                <a:off x="774769" y="5167249"/>
                <a:ext cx="720251" cy="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/>
              <p:cNvCxnSpPr/>
              <p:nvPr/>
            </p:nvCxnSpPr>
            <p:spPr>
              <a:xfrm>
                <a:off x="1495020" y="4817741"/>
                <a:ext cx="0" cy="349508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41"/>
              <p:cNvCxnSpPr/>
              <p:nvPr/>
            </p:nvCxnSpPr>
            <p:spPr>
              <a:xfrm>
                <a:off x="1505597" y="4817741"/>
                <a:ext cx="1779279" cy="930936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2"/>
              <p:cNvCxnSpPr/>
              <p:nvPr/>
            </p:nvCxnSpPr>
            <p:spPr>
              <a:xfrm>
                <a:off x="1495020" y="4579103"/>
                <a:ext cx="1789856" cy="963958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43"/>
              <p:cNvCxnSpPr/>
              <p:nvPr/>
            </p:nvCxnSpPr>
            <p:spPr>
              <a:xfrm>
                <a:off x="1505597" y="4447221"/>
                <a:ext cx="0" cy="131882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/>
              <p:cNvCxnSpPr/>
              <p:nvPr/>
            </p:nvCxnSpPr>
            <p:spPr>
              <a:xfrm>
                <a:off x="3284876" y="5543061"/>
                <a:ext cx="1" cy="205616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45"/>
              <p:cNvCxnSpPr/>
              <p:nvPr/>
            </p:nvCxnSpPr>
            <p:spPr>
              <a:xfrm>
                <a:off x="827646" y="4513162"/>
                <a:ext cx="647722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avec flèche 46"/>
              <p:cNvCxnSpPr/>
              <p:nvPr/>
            </p:nvCxnSpPr>
            <p:spPr>
              <a:xfrm flipH="1" flipV="1">
                <a:off x="1805876" y="4861681"/>
                <a:ext cx="1141017" cy="59516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8" name="ZoneTexte 47"/>
              <p:cNvSpPr txBox="1"/>
              <p:nvPr/>
            </p:nvSpPr>
            <p:spPr>
              <a:xfrm>
                <a:off x="1400640" y="4075919"/>
                <a:ext cx="1884236" cy="42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t=T </a:t>
                </a:r>
                <a:r>
                  <a:rPr lang="fr-FR" sz="1400" dirty="0" smtClean="0"/>
                  <a:t>(période)</a:t>
                </a:r>
                <a:endParaRPr lang="fr-FR" sz="1400" dirty="0"/>
              </a:p>
            </p:txBody>
          </p:sp>
        </p:grpSp>
        <p:sp>
          <p:nvSpPr>
            <p:cNvPr id="38" name="Arrondir un rectangle à un seul coin 37"/>
            <p:cNvSpPr/>
            <p:nvPr/>
          </p:nvSpPr>
          <p:spPr>
            <a:xfrm>
              <a:off x="1382183" y="2692471"/>
              <a:ext cx="177043" cy="181752"/>
            </a:xfrm>
            <a:prstGeom prst="round1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230509" y="4840398"/>
            <a:ext cx="49502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Avant que la première particule, qui a été lancée à t=0 ne revienne au réservoir, celui-ci sera toujours à l’état initial.</a:t>
            </a:r>
          </a:p>
          <a:p>
            <a:r>
              <a:rPr lang="fr-FR" sz="1400" dirty="0" smtClean="0"/>
              <a:t>Pendant ce temps là, on peut donc lancer d’autres particules.</a:t>
            </a:r>
          </a:p>
          <a:p>
            <a:endParaRPr lang="fr-FR" sz="1400" dirty="0" smtClean="0"/>
          </a:p>
          <a:p>
            <a:r>
              <a:rPr lang="fr-FR" sz="1400" b="1" dirty="0" smtClean="0">
                <a:solidFill>
                  <a:srgbClr val="FF0000"/>
                </a:solidFill>
              </a:rPr>
              <a:t>Chaque valeur atteinte par les droites de Bergeron sera donc maintenue dans l’installation pendant  un temps correspondant à une période T.</a:t>
            </a:r>
            <a:endParaRPr lang="fr-FR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60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422920"/>
          </a:xfrm>
        </p:spPr>
        <p:txBody>
          <a:bodyPr/>
          <a:lstStyle/>
          <a:p>
            <a:r>
              <a:rPr lang="fr-FR" sz="2800" dirty="0" smtClean="0"/>
              <a:t>Application des épures aux béliers hydrauliques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CAE3A-6A76-4B7D-BF0E-9AB314ADF190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Espace réservé du numéro de diapositive 3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fr-FR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09CAE3A-6A76-4B7D-BF0E-9AB314ADF190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4687250" y="724054"/>
            <a:ext cx="4222020" cy="3713058"/>
            <a:chOff x="3491880" y="1275519"/>
            <a:chExt cx="5544616" cy="4968551"/>
          </a:xfrm>
        </p:grpSpPr>
        <p:graphicFrame>
          <p:nvGraphicFramePr>
            <p:cNvPr id="70" name="Graphique 6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72211362"/>
                </p:ext>
              </p:extLst>
            </p:nvPr>
          </p:nvGraphicFramePr>
          <p:xfrm>
            <a:off x="3491880" y="1275519"/>
            <a:ext cx="5544616" cy="49685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2" name="ZoneTexte 71"/>
            <p:cNvSpPr txBox="1"/>
            <p:nvPr/>
          </p:nvSpPr>
          <p:spPr>
            <a:xfrm>
              <a:off x="6548759" y="4604391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2R</a:t>
              </a:r>
              <a:endParaRPr lang="fr-FR" sz="1200" dirty="0"/>
            </a:p>
          </p:txBody>
        </p:sp>
        <p:sp>
          <p:nvSpPr>
            <p:cNvPr id="73" name="ZoneTexte 72"/>
            <p:cNvSpPr txBox="1"/>
            <p:nvPr/>
          </p:nvSpPr>
          <p:spPr>
            <a:xfrm>
              <a:off x="7236296" y="162880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1V</a:t>
              </a:r>
              <a:endParaRPr lang="fr-FR" sz="1200" dirty="0"/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5616116" y="181346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3 V</a:t>
              </a:r>
              <a:endParaRPr lang="fr-FR" sz="1200" dirty="0"/>
            </a:p>
          </p:txBody>
        </p:sp>
        <p:sp>
          <p:nvSpPr>
            <p:cNvPr id="75" name="ZoneTexte 74"/>
            <p:cNvSpPr txBox="1"/>
            <p:nvPr/>
          </p:nvSpPr>
          <p:spPr>
            <a:xfrm>
              <a:off x="5120606" y="4623899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4R</a:t>
              </a:r>
              <a:endParaRPr lang="fr-FR" sz="1200" dirty="0"/>
            </a:p>
          </p:txBody>
        </p:sp>
        <p:sp>
          <p:nvSpPr>
            <p:cNvPr id="76" name="ZoneTexte 75"/>
            <p:cNvSpPr txBox="1"/>
            <p:nvPr/>
          </p:nvSpPr>
          <p:spPr>
            <a:xfrm>
              <a:off x="4139952" y="242088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5V</a:t>
              </a:r>
              <a:endParaRPr lang="fr-FR" sz="1200" dirty="0"/>
            </a:p>
          </p:txBody>
        </p:sp>
        <p:sp>
          <p:nvSpPr>
            <p:cNvPr id="77" name="ZoneTexte 76"/>
            <p:cNvSpPr txBox="1"/>
            <p:nvPr/>
          </p:nvSpPr>
          <p:spPr>
            <a:xfrm>
              <a:off x="3887924" y="3575129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6R</a:t>
              </a:r>
              <a:endParaRPr lang="fr-FR" sz="1200" dirty="0"/>
            </a:p>
          </p:txBody>
        </p:sp>
        <p:sp>
          <p:nvSpPr>
            <p:cNvPr id="78" name="ZoneTexte 77"/>
            <p:cNvSpPr txBox="1"/>
            <p:nvPr/>
          </p:nvSpPr>
          <p:spPr>
            <a:xfrm>
              <a:off x="4179864" y="4993231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7V</a:t>
              </a:r>
              <a:endParaRPr lang="fr-FR" sz="1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ZoneTexte 80"/>
              <p:cNvSpPr txBox="1"/>
              <p:nvPr/>
            </p:nvSpPr>
            <p:spPr>
              <a:xfrm>
                <a:off x="5403034" y="4495496"/>
                <a:ext cx="2866784" cy="200516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400" dirty="0" smtClean="0"/>
                  <a:t>Volume refoulé par le bélier=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fr-FR" sz="14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fr-FR" sz="1400" b="0" i="1" smtClean="0">
                            <a:latin typeface="Cambria Math"/>
                          </a:rPr>
                          <m:t>𝑄𝑖</m:t>
                        </m:r>
                        <m:r>
                          <a:rPr lang="fr-FR" sz="1400" b="0" i="1" smtClean="0">
                            <a:latin typeface="Cambria Math"/>
                          </a:rPr>
                          <m:t>∗∆</m:t>
                        </m:r>
                        <m:r>
                          <a:rPr lang="fr-FR" sz="14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nary>
                  </m:oMath>
                </a14:m>
                <a:endParaRPr lang="fr-FR" sz="1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𝑑𝑢𝑟</m:t>
                      </m:r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é</m:t>
                      </m:r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fr-FR" sz="1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  <m:sup>
                          <m:r>
                            <a:rPr lang="fr-FR" sz="14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𝑢𝑛</m:t>
                      </m:r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𝑎𝑙𝑙𝑒𝑟</m:t>
                      </m:r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𝑟𝑒𝑡𝑜𝑢𝑟</m:t>
                      </m:r>
                    </m:oMath>
                  </m:oMathPara>
                </a14:m>
                <a:endParaRPr lang="fr-FR" sz="1400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r-FR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fr-FR" sz="1400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num>
                        <m:den>
                          <m:r>
                            <a:rPr lang="fr-FR" sz="14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fr-FR" sz="1400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𝑄𝑖</m:t>
                      </m:r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é</m:t>
                      </m:r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𝑏𝑖𝑡</m:t>
                      </m:r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𝑟𝑒𝑓𝑜𝑢𝑙</m:t>
                      </m:r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é  </m:t>
                      </m:r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𝑙𝑜𝑟𝑠</m:t>
                      </m:r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𝑑𝑒</m:t>
                      </m:r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fr-FR" sz="1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  <m:sup>
                          <m:r>
                            <a:rPr lang="fr-FR" sz="14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𝐴𝑅</m:t>
                      </m:r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𝑖</m:t>
                      </m:r>
                    </m:oMath>
                  </m:oMathPara>
                </a14:m>
                <a:endParaRPr lang="fr-FR" sz="1400" b="0" dirty="0" smtClean="0">
                  <a:ea typeface="Cambria Math"/>
                </a:endParaRPr>
              </a:p>
              <a:p>
                <a:r>
                  <a:rPr lang="fr-FR" sz="1400" dirty="0" smtClean="0">
                    <a:ea typeface="Cambria Math"/>
                  </a:rPr>
                  <a:t>Durée totale de refoulement dans la cloche :nb d’AR*</a:t>
                </a:r>
                <a14:m>
                  <m:oMath xmlns:m="http://schemas.openxmlformats.org/officeDocument/2006/math">
                    <m:r>
                      <a:rPr lang="fr-FR" sz="14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fr-FR" sz="1400" b="0" i="1" smtClean="0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endParaRPr lang="fr-FR" sz="1400" b="0" dirty="0" smtClean="0">
                  <a:ea typeface="Cambria Math"/>
                </a:endParaRPr>
              </a:p>
              <a:p>
                <a:endParaRPr lang="fr-FR" sz="1400" dirty="0"/>
              </a:p>
            </p:txBody>
          </p:sp>
        </mc:Choice>
        <mc:Fallback xmlns="">
          <p:sp>
            <p:nvSpPr>
              <p:cNvPr id="81" name="ZoneTexte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034" y="4495496"/>
                <a:ext cx="2866784" cy="2005164"/>
              </a:xfrm>
              <a:prstGeom prst="rect">
                <a:avLst/>
              </a:prstGeom>
              <a:blipFill rotWithShape="1">
                <a:blip r:embed="rId3"/>
                <a:stretch>
                  <a:fillRect l="-211" t="-483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/>
          <p:cNvSpPr txBox="1"/>
          <p:nvPr/>
        </p:nvSpPr>
        <p:spPr>
          <a:xfrm>
            <a:off x="395536" y="801909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Débit refoulé dans la tuyauterie de refoulement en fonction du temps:</a:t>
            </a:r>
          </a:p>
          <a:p>
            <a:endParaRPr lang="fr-FR" dirty="0" smtClean="0"/>
          </a:p>
          <a:p>
            <a:r>
              <a:rPr lang="fr-FR" dirty="0" smtClean="0"/>
              <a:t>(Pour L tuyau de batterie=15m : T=0,1s)</a:t>
            </a:r>
          </a:p>
        </p:txBody>
      </p:sp>
      <p:sp>
        <p:nvSpPr>
          <p:cNvPr id="5" name="Ellipse 4"/>
          <p:cNvSpPr/>
          <p:nvPr/>
        </p:nvSpPr>
        <p:spPr>
          <a:xfrm>
            <a:off x="7034428" y="1126068"/>
            <a:ext cx="1008112" cy="92176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6038634" y="1138729"/>
            <a:ext cx="1008112" cy="92176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50" name="Graphique 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0907363"/>
              </p:ext>
            </p:extLst>
          </p:nvPr>
        </p:nvGraphicFramePr>
        <p:xfrm>
          <a:off x="34427" y="213074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1284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488832" cy="720080"/>
          </a:xfrm>
        </p:spPr>
        <p:txBody>
          <a:bodyPr/>
          <a:lstStyle/>
          <a:p>
            <a:r>
              <a:rPr lang="fr-FR" sz="3200" dirty="0" smtClean="0"/>
              <a:t>Historique: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4623792"/>
          </a:xfrm>
        </p:spPr>
        <p:txBody>
          <a:bodyPr/>
          <a:lstStyle/>
          <a:p>
            <a:r>
              <a:rPr lang="fr-FR" dirty="0" smtClean="0"/>
              <a:t>Inventé en 1792 par Joseph Montgolfier.</a:t>
            </a:r>
          </a:p>
          <a:p>
            <a:endParaRPr lang="fr-FR" dirty="0" smtClean="0"/>
          </a:p>
          <a:p>
            <a:r>
              <a:rPr lang="fr-FR" dirty="0" smtClean="0"/>
              <a:t>Différents travaux réalisés par Lorenz, </a:t>
            </a:r>
            <a:r>
              <a:rPr lang="fr-FR" dirty="0" err="1" smtClean="0"/>
              <a:t>Etelwein</a:t>
            </a:r>
            <a:r>
              <a:rPr lang="fr-FR" dirty="0" smtClean="0"/>
              <a:t>, </a:t>
            </a:r>
            <a:r>
              <a:rPr lang="fr-FR" dirty="0" err="1" smtClean="0"/>
              <a:t>Herza</a:t>
            </a:r>
            <a:r>
              <a:rPr lang="fr-FR" dirty="0" smtClean="0"/>
              <a:t>…</a:t>
            </a:r>
          </a:p>
          <a:p>
            <a:endParaRPr lang="fr-FR" dirty="0"/>
          </a:p>
          <a:p>
            <a:r>
              <a:rPr lang="fr-FR" dirty="0" smtClean="0"/>
              <a:t>Etude à peu près complète par L. Bergeron en 1928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CAE3A-6A76-4B7D-BF0E-9AB314ADF190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2050" name="Picture 2" descr="http://www.lunas.org/divers/belier_hydraulique/montgolfier_jose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08718"/>
            <a:ext cx="1530361" cy="173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9551" y="4293096"/>
            <a:ext cx="7579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bélier hydraulique, malgré ses  nombreuses qualités, s’est relativement peu développé: malgré sa simplicité apparente, cette machine met en jeu des phénomènes complexes.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320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422920"/>
          </a:xfrm>
        </p:spPr>
        <p:txBody>
          <a:bodyPr/>
          <a:lstStyle/>
          <a:p>
            <a:r>
              <a:rPr lang="fr-FR" sz="2800" dirty="0" smtClean="0"/>
              <a:t>Application des épures aux béliers hydrauliques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CAE3A-6A76-4B7D-BF0E-9AB314ADF190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Espace réservé du numéro de diapositive 3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fr-FR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09CAE3A-6A76-4B7D-BF0E-9AB314ADF190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5536" y="801909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Pression maximale atteignable par le bélier: </a:t>
            </a:r>
          </a:p>
          <a:p>
            <a:endParaRPr lang="fr-FR" b="1" dirty="0"/>
          </a:p>
          <a:p>
            <a:endParaRPr lang="fr-FR" b="1" dirty="0" smtClean="0"/>
          </a:p>
        </p:txBody>
      </p:sp>
      <p:graphicFrame>
        <p:nvGraphicFramePr>
          <p:cNvPr id="51" name="Graphique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7860529"/>
              </p:ext>
            </p:extLst>
          </p:nvPr>
        </p:nvGraphicFramePr>
        <p:xfrm>
          <a:off x="395536" y="1484784"/>
          <a:ext cx="5086351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93"/>
          <a:stretch/>
        </p:blipFill>
        <p:spPr bwMode="auto">
          <a:xfrm>
            <a:off x="6372200" y="1988840"/>
            <a:ext cx="2869704" cy="338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42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422920"/>
          </a:xfrm>
        </p:spPr>
        <p:txBody>
          <a:bodyPr/>
          <a:lstStyle/>
          <a:p>
            <a:r>
              <a:rPr lang="fr-FR" sz="2800" dirty="0" smtClean="0"/>
              <a:t>Application des épures aux béliers hydrauliques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CAE3A-6A76-4B7D-BF0E-9AB314ADF190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31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Espace réservé du numéro de diapositive 3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fr-FR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09CAE3A-6A76-4B7D-BF0E-9AB314ADF190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31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4579" y="801909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Dépression de fin de coup de bélier:</a:t>
            </a:r>
          </a:p>
          <a:p>
            <a:endParaRPr lang="fr-FR" b="1" dirty="0"/>
          </a:p>
          <a:p>
            <a:endParaRPr lang="fr-FR" b="1" dirty="0" smtClean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2388844"/>
              </p:ext>
            </p:extLst>
          </p:nvPr>
        </p:nvGraphicFramePr>
        <p:xfrm>
          <a:off x="251520" y="1570361"/>
          <a:ext cx="5544616" cy="496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195736" y="5392961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Dépression</a:t>
            </a:r>
            <a:endParaRPr lang="fr-FR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694753" y="1725607"/>
                <a:ext cx="3024336" cy="13355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400" b="1" dirty="0"/>
                  <a:t>Dépression minimale pour ouvrir le clapet:</a:t>
                </a: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200" i="1">
                          <a:latin typeface="Cambria Math"/>
                        </a:rPr>
                        <m:t>𝐹𝑝𝑟𝑒𝑠𝑠𝑖𝑜𝑛</m:t>
                      </m:r>
                      <m:r>
                        <a:rPr lang="fr-FR" sz="12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fr-FR" sz="1200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fr-FR" sz="1200" i="1">
                              <a:latin typeface="Cambria Math"/>
                            </a:rPr>
                            <m:t>𝐹𝑜𝑟𝑐𝑒𝑠</m:t>
                          </m:r>
                          <m:r>
                            <a:rPr lang="fr-FR" sz="1200" i="1">
                              <a:latin typeface="Cambria Math"/>
                            </a:rPr>
                            <m:t>⇒ </m:t>
                          </m:r>
                          <m:r>
                            <m:rPr>
                              <m:sty m:val="p"/>
                            </m:rPr>
                            <a:rPr lang="fr-FR" sz="1200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Δ</m:t>
                          </m:r>
                          <m:r>
                            <a:rPr lang="en-US" sz="1200" i="1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fr-FR" sz="1200" i="1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=(</m:t>
                          </m:r>
                        </m:e>
                      </m:nary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fr-FR" sz="1200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fr-FR" sz="1200" i="1">
                              <a:latin typeface="Cambria Math"/>
                            </a:rPr>
                            <m:t>𝑓𝑜𝑟𝑐𝑒𝑠</m:t>
                          </m:r>
                          <m:r>
                            <a:rPr lang="fr-FR" sz="1200" i="1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fr-FR" sz="1200" i="1">
                          <a:latin typeface="Cambria Math"/>
                        </a:rPr>
                        <m:t>/(</m:t>
                      </m:r>
                      <m:r>
                        <a:rPr lang="fr-FR" sz="1200" i="1">
                          <a:solidFill>
                            <a:schemeClr val="dk1"/>
                          </a:solidFill>
                          <a:latin typeface="Cambria Math"/>
                        </a:rPr>
                        <m:t>𝜌</m:t>
                      </m:r>
                      <m:r>
                        <a:rPr lang="en-US" sz="1200" i="1">
                          <a:solidFill>
                            <a:schemeClr val="dk1"/>
                          </a:solidFill>
                          <a:latin typeface="Cambria Math"/>
                        </a:rPr>
                        <m:t>∗</m:t>
                      </m:r>
                      <m:r>
                        <a:rPr lang="fr-FR" sz="1200" i="1">
                          <a:solidFill>
                            <a:schemeClr val="dk1"/>
                          </a:solidFill>
                          <a:latin typeface="Cambria Math"/>
                        </a:rPr>
                        <m:t>𝑔</m:t>
                      </m:r>
                      <m:r>
                        <a:rPr lang="fr-FR" sz="1200" i="1">
                          <a:solidFill>
                            <a:schemeClr val="dk1"/>
                          </a:solidFill>
                          <a:latin typeface="Cambria Math"/>
                        </a:rPr>
                        <m:t>∗</m:t>
                      </m:r>
                      <m:r>
                        <a:rPr lang="fr-FR" sz="1200" i="1">
                          <a:solidFill>
                            <a:schemeClr val="dk1"/>
                          </a:solidFill>
                          <a:latin typeface="Cambria Math"/>
                        </a:rPr>
                        <m:t>𝑆𝑐𝑙𝑎𝑝𝑒𝑡</m:t>
                      </m:r>
                      <m:r>
                        <a:rPr lang="fr-FR" sz="1200" i="1">
                          <a:solidFill>
                            <a:schemeClr val="dk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4753" y="1725607"/>
                <a:ext cx="3024336" cy="1335558"/>
              </a:xfrm>
              <a:prstGeom prst="rect">
                <a:avLst/>
              </a:prstGeom>
              <a:blipFill rotWithShape="1">
                <a:blip r:embed="rId3"/>
                <a:stretch>
                  <a:fillRect l="-11089" t="-1826" b="-520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eur droit 8"/>
          <p:cNvCxnSpPr/>
          <p:nvPr/>
        </p:nvCxnSpPr>
        <p:spPr>
          <a:xfrm>
            <a:off x="539552" y="4869160"/>
            <a:ext cx="223224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529849" y="4376774"/>
            <a:ext cx="201622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Dépression mini pour avoir réouverture du clapet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51623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63910"/>
          </a:xfrm>
        </p:spPr>
        <p:txBody>
          <a:bodyPr/>
          <a:lstStyle/>
          <a:p>
            <a:r>
              <a:rPr lang="fr-FR" sz="3200" dirty="0" smtClean="0"/>
              <a:t>Outil de calcul </a:t>
            </a:r>
            <a:r>
              <a:rPr lang="fr-FR" sz="3200" dirty="0" err="1" smtClean="0"/>
              <a:t>excel</a:t>
            </a:r>
            <a:r>
              <a:rPr lang="fr-FR" sz="3200" dirty="0" smtClean="0"/>
              <a:t>: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600" b="1" dirty="0" smtClean="0"/>
              <a:t>Finalité: </a:t>
            </a:r>
            <a:r>
              <a:rPr lang="fr-FR" sz="1600" dirty="0" smtClean="0"/>
              <a:t>Arriver vers une « boite noire » qui optimise automatiquement les paramètres du bélier en fonction de la hauteur de batterie, de refoulement, du débit disponible…</a:t>
            </a:r>
          </a:p>
          <a:p>
            <a:endParaRPr lang="fr-FR" sz="1600" dirty="0" smtClean="0"/>
          </a:p>
          <a:p>
            <a:endParaRPr lang="fr-FR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CAE3A-6A76-4B7D-BF0E-9AB314ADF190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32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244374"/>
              </p:ext>
            </p:extLst>
          </p:nvPr>
        </p:nvGraphicFramePr>
        <p:xfrm>
          <a:off x="3635896" y="292494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Feuille de calcul" showAsIcon="1" r:id="rId4" imgW="914400" imgH="771480" progId="Excel.Sheet.12">
                  <p:embed/>
                </p:oleObj>
              </mc:Choice>
              <mc:Fallback>
                <p:oleObj name="Feuille de calcul" showAsIcon="1" r:id="rId4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35896" y="292494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611560" y="3789040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Variables d’entrée: Débit disponible en amont, charge amont, hauteur de refoulement souhaitée</a:t>
            </a:r>
          </a:p>
          <a:p>
            <a:endParaRPr lang="fr-FR" b="1" dirty="0"/>
          </a:p>
          <a:p>
            <a:r>
              <a:rPr lang="fr-FR" b="1" dirty="0" smtClean="0"/>
              <a:t>Variables à optimiser: Débit refoulé, rendement</a:t>
            </a:r>
          </a:p>
          <a:p>
            <a:endParaRPr lang="fr-FR" b="1" dirty="0"/>
          </a:p>
          <a:p>
            <a:r>
              <a:rPr lang="fr-FR" b="1" dirty="0" smtClean="0"/>
              <a:t>Principaux paramètres d’installation variables: Longueur de la conduite de batterie, course et poids du clapet</a:t>
            </a:r>
            <a:r>
              <a:rPr lang="fr-FR" b="1" dirty="0"/>
              <a:t>.</a:t>
            </a:r>
            <a:endParaRPr lang="fr-FR" b="1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20025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563910"/>
          </a:xfrm>
        </p:spPr>
        <p:txBody>
          <a:bodyPr/>
          <a:lstStyle/>
          <a:p>
            <a:r>
              <a:rPr lang="fr-FR" sz="3200" dirty="0" smtClean="0"/>
              <a:t>Outil de calcul </a:t>
            </a:r>
            <a:r>
              <a:rPr lang="fr-FR" sz="3200" dirty="0" err="1" smtClean="0"/>
              <a:t>excel</a:t>
            </a:r>
            <a:r>
              <a:rPr lang="fr-FR" sz="3200" dirty="0" smtClean="0"/>
              <a:t>: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CAE3A-6A76-4B7D-BF0E-9AB314ADF190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33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39552" y="1340768"/>
            <a:ext cx="5112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Points délicats</a:t>
            </a:r>
            <a:r>
              <a:rPr lang="fr-FR" dirty="0" smtClean="0"/>
              <a:t>:</a:t>
            </a:r>
          </a:p>
          <a:p>
            <a:endParaRPr lang="fr-FR" dirty="0"/>
          </a:p>
          <a:p>
            <a:r>
              <a:rPr lang="fr-FR" dirty="0" smtClean="0"/>
              <a:t>Nombre de périodes de refoulement variables</a:t>
            </a:r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0567728"/>
              </p:ext>
            </p:extLst>
          </p:nvPr>
        </p:nvGraphicFramePr>
        <p:xfrm>
          <a:off x="323528" y="2204864"/>
          <a:ext cx="4032448" cy="424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2274719"/>
              </p:ext>
            </p:extLst>
          </p:nvPr>
        </p:nvGraphicFramePr>
        <p:xfrm>
          <a:off x="4716016" y="2204864"/>
          <a:ext cx="4032448" cy="424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606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563910"/>
          </a:xfrm>
        </p:spPr>
        <p:txBody>
          <a:bodyPr/>
          <a:lstStyle/>
          <a:p>
            <a:r>
              <a:rPr lang="fr-FR" sz="3200" dirty="0" smtClean="0"/>
              <a:t>Outil de calcul </a:t>
            </a:r>
            <a:r>
              <a:rPr lang="fr-FR" sz="3200" dirty="0" err="1" smtClean="0"/>
              <a:t>excel</a:t>
            </a:r>
            <a:r>
              <a:rPr lang="fr-FR" sz="3200" dirty="0" smtClean="0"/>
              <a:t>: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CAE3A-6A76-4B7D-BF0E-9AB314ADF190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34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39552" y="1340768"/>
            <a:ext cx="5112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Points délicats</a:t>
            </a:r>
            <a:r>
              <a:rPr lang="fr-FR" dirty="0" smtClean="0"/>
              <a:t>:</a:t>
            </a:r>
          </a:p>
          <a:p>
            <a:endParaRPr lang="fr-FR" dirty="0"/>
          </a:p>
          <a:p>
            <a:r>
              <a:rPr lang="fr-FR" dirty="0" smtClean="0"/>
              <a:t>L’épure peut se terminer de deux façons différentes:</a:t>
            </a:r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9856276"/>
              </p:ext>
            </p:extLst>
          </p:nvPr>
        </p:nvGraphicFramePr>
        <p:xfrm>
          <a:off x="323528" y="2204864"/>
          <a:ext cx="4032448" cy="424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Groupe 6"/>
          <p:cNvGrpSpPr/>
          <p:nvPr/>
        </p:nvGrpSpPr>
        <p:grpSpPr>
          <a:xfrm>
            <a:off x="4283968" y="2420888"/>
            <a:ext cx="4248472" cy="3741483"/>
            <a:chOff x="0" y="0"/>
            <a:chExt cx="4619624" cy="4749595"/>
          </a:xfrm>
        </p:grpSpPr>
        <p:grpSp>
          <p:nvGrpSpPr>
            <p:cNvPr id="8" name="Groupe 7"/>
            <p:cNvGrpSpPr/>
            <p:nvPr/>
          </p:nvGrpSpPr>
          <p:grpSpPr>
            <a:xfrm>
              <a:off x="0" y="0"/>
              <a:ext cx="4619624" cy="4749595"/>
              <a:chOff x="0" y="0"/>
              <a:chExt cx="5541744" cy="4968671"/>
            </a:xfrm>
          </p:grpSpPr>
          <p:pic>
            <p:nvPicPr>
              <p:cNvPr id="13" name="Image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5541744" cy="4968671"/>
              </a:xfrm>
              <a:prstGeom prst="rect">
                <a:avLst/>
              </a:prstGeom>
            </p:spPr>
          </p:pic>
          <p:sp>
            <p:nvSpPr>
              <p:cNvPr id="14" name="ZoneTexte 18"/>
              <p:cNvSpPr txBox="1"/>
              <p:nvPr/>
            </p:nvSpPr>
            <p:spPr>
              <a:xfrm>
                <a:off x="781050" y="3657600"/>
                <a:ext cx="504056" cy="280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1200"/>
                  <a:t>5 V</a:t>
                </a:r>
              </a:p>
            </p:txBody>
          </p:sp>
        </p:grpSp>
        <p:sp>
          <p:nvSpPr>
            <p:cNvPr id="9" name="Ellipse 8"/>
            <p:cNvSpPr/>
            <p:nvPr/>
          </p:nvSpPr>
          <p:spPr>
            <a:xfrm>
              <a:off x="285750" y="822690"/>
              <a:ext cx="1828315" cy="313018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fr-FR" sz="1100"/>
            </a:p>
          </p:txBody>
        </p:sp>
      </p:grpSp>
    </p:spTree>
    <p:extLst>
      <p:ext uri="{BB962C8B-B14F-4D97-AF65-F5344CB8AC3E}">
        <p14:creationId xmlns:p14="http://schemas.microsoft.com/office/powerpoint/2010/main" val="59991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563910"/>
          </a:xfrm>
        </p:spPr>
        <p:txBody>
          <a:bodyPr/>
          <a:lstStyle/>
          <a:p>
            <a:r>
              <a:rPr lang="fr-FR" sz="3200" dirty="0" smtClean="0"/>
              <a:t>Outil de calcul </a:t>
            </a:r>
            <a:r>
              <a:rPr lang="fr-FR" sz="3200" dirty="0" err="1" smtClean="0"/>
              <a:t>excel</a:t>
            </a:r>
            <a:r>
              <a:rPr lang="fr-FR" sz="3200" dirty="0" smtClean="0"/>
              <a:t>: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CAE3A-6A76-4B7D-BF0E-9AB314ADF190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35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39552" y="1340768"/>
            <a:ext cx="74888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Points délicats</a:t>
            </a:r>
            <a:r>
              <a:rPr lang="fr-FR" dirty="0" smtClean="0"/>
              <a:t>:</a:t>
            </a:r>
          </a:p>
          <a:p>
            <a:endParaRPr lang="fr-FR" dirty="0"/>
          </a:p>
          <a:p>
            <a:r>
              <a:rPr lang="fr-FR" dirty="0" smtClean="0"/>
              <a:t>La perte de charge du clapet en fonction de la course:</a:t>
            </a:r>
          </a:p>
          <a:p>
            <a:endParaRPr lang="fr-FR" dirty="0"/>
          </a:p>
          <a:p>
            <a:r>
              <a:rPr lang="fr-FR" dirty="0" smtClean="0"/>
              <a:t>-&gt; Modélisation avec </a:t>
            </a:r>
            <a:r>
              <a:rPr lang="fr-FR" dirty="0" err="1" smtClean="0"/>
              <a:t>StarCCM</a:t>
            </a:r>
            <a:r>
              <a:rPr lang="fr-FR" dirty="0" smtClean="0"/>
              <a:t>+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-&gt; </a:t>
            </a:r>
            <a:r>
              <a:rPr lang="fr-FR" dirty="0"/>
              <a:t>F</a:t>
            </a:r>
            <a:r>
              <a:rPr lang="fr-FR" dirty="0" smtClean="0"/>
              <a:t>ormule de perte de charge pour </a:t>
            </a:r>
            <a:r>
              <a:rPr lang="fr-FR" dirty="0"/>
              <a:t>une soupape à siège plat, page 345 </a:t>
            </a:r>
            <a:r>
              <a:rPr lang="fr-FR" dirty="0" err="1"/>
              <a:t>Idel'Cik</a:t>
            </a:r>
            <a:r>
              <a:rPr lang="fr-FR" dirty="0"/>
              <a:t> </a:t>
            </a:r>
            <a:r>
              <a:rPr lang="fr-FR" dirty="0" smtClean="0"/>
              <a:t>: </a:t>
            </a:r>
          </a:p>
          <a:p>
            <a:endParaRPr lang="fr-FR" dirty="0"/>
          </a:p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"/>
              <p:cNvSpPr txBox="1"/>
              <p:nvPr/>
            </p:nvSpPr>
            <p:spPr>
              <a:xfrm>
                <a:off x="1547664" y="4437112"/>
                <a:ext cx="5048251" cy="47269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100" b="0" i="1">
                          <a:latin typeface="Cambria Math"/>
                        </a:rPr>
                        <m:t>𝐾𝑐𝑙𝑎𝑝𝑒𝑡</m:t>
                      </m:r>
                      <m:r>
                        <a:rPr lang="fr-FR" sz="1100" b="0" i="1">
                          <a:latin typeface="Cambria Math"/>
                        </a:rPr>
                        <m:t>=</m:t>
                      </m:r>
                      <m:r>
                        <a:rPr lang="fr-FR" sz="1100" b="0" i="1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fr-FR" sz="1100" b="0" i="1">
                          <a:latin typeface="Cambria Math"/>
                          <a:ea typeface="Cambria Math"/>
                        </a:rPr>
                        <m:t>0+</m:t>
                      </m:r>
                      <m:r>
                        <a:rPr lang="fr-FR" sz="1100" b="0" i="1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fr-FR" sz="1100" b="0" i="1">
                          <a:latin typeface="Cambria Math"/>
                          <a:ea typeface="Cambria Math"/>
                        </a:rPr>
                        <m:t>0=0,55+4∗</m:t>
                      </m:r>
                      <m:d>
                        <m:dPr>
                          <m:ctrlPr>
                            <a:rPr lang="fr-FR" sz="1100" b="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1100" b="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fr-FR" sz="1100" b="0" i="1">
                                  <a:latin typeface="Cambria Math"/>
                                  <a:ea typeface="Cambria Math"/>
                                </a:rPr>
                                <m:t>𝑏𝑡</m:t>
                              </m:r>
                            </m:num>
                            <m:den>
                              <m:r>
                                <a:rPr lang="fr-FR" sz="1100" b="0" i="1"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  <m:r>
                                <a:rPr lang="fr-FR" sz="1100" b="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fr-FR" sz="1100" b="0" i="1">
                              <a:latin typeface="Cambria Math"/>
                              <a:ea typeface="Cambria Math"/>
                            </a:rPr>
                            <m:t>−0,1</m:t>
                          </m:r>
                        </m:e>
                      </m:d>
                      <m:r>
                        <a:rPr lang="fr-FR" sz="1100" b="0" i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type m:val="lin"/>
                          <m:ctrlPr>
                            <a:rPr lang="fr-FR" sz="1100" b="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sz="1100" b="0" i="1">
                              <a:latin typeface="Cambria Math"/>
                              <a:ea typeface="Cambria Math"/>
                            </a:rPr>
                            <m:t>0,155</m:t>
                          </m:r>
                        </m:num>
                        <m:den>
                          <m:r>
                            <a:rPr lang="fr-FR" sz="1100" b="0" i="1">
                              <a:latin typeface="Cambria Math"/>
                              <a:ea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fr-FR" sz="1100" b="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fr-FR" sz="1100" b="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num>
                            <m:den>
                              <m:r>
                                <a:rPr lang="fr-FR" sz="1100" b="0" i="1"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  <m:r>
                                <a:rPr lang="fr-FR" sz="1100" b="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fr-FR" sz="1100" b="0" i="1">
                              <a:latin typeface="Cambria Math"/>
                              <a:ea typeface="Cambria Math"/>
                            </a:rPr>
                            <m:t>)²</m:t>
                          </m:r>
                        </m:den>
                      </m:f>
                    </m:oMath>
                  </m:oMathPara>
                </a14:m>
                <a:endParaRPr lang="fr-FR" sz="1100"/>
              </a:p>
            </p:txBody>
          </p:sp>
        </mc:Choice>
        <mc:Fallback xmlns="">
          <p:sp>
            <p:nvSpPr>
              <p:cNvPr id="1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4437112"/>
                <a:ext cx="5048251" cy="472694"/>
              </a:xfrm>
              <a:prstGeom prst="rect">
                <a:avLst/>
              </a:prstGeom>
              <a:blipFill rotWithShape="1">
                <a:blip r:embed="rId2"/>
                <a:stretch>
                  <a:fillRect t="-50649" b="-870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oneTexte 2"/>
          <p:cNvSpPr txBox="1"/>
          <p:nvPr/>
        </p:nvSpPr>
        <p:spPr>
          <a:xfrm>
            <a:off x="683568" y="515719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Pb: Compte tenu de la faible course du clapet, le domaine de validité de la formule n’est pas respecté.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052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5918"/>
          </a:xfrm>
        </p:spPr>
        <p:txBody>
          <a:bodyPr/>
          <a:lstStyle/>
          <a:p>
            <a:r>
              <a:rPr lang="fr-FR" sz="3200" dirty="0" smtClean="0"/>
              <a:t>Prototype: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36504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But: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sz="1800" dirty="0" smtClean="0"/>
              <a:t>Montrer qu’il est possible de réaliser un bélier hydraulique qui fonctionne avec des pièces standards du commerce. Le coût d’un bélier traditionnel avoisine les 2000 euros.</a:t>
            </a:r>
          </a:p>
          <a:p>
            <a:endParaRPr lang="fr-FR" sz="1800" dirty="0" smtClean="0"/>
          </a:p>
          <a:p>
            <a:pPr marL="0" indent="0">
              <a:buNone/>
            </a:pPr>
            <a:endParaRPr lang="fr-FR" sz="1800" dirty="0"/>
          </a:p>
          <a:p>
            <a:r>
              <a:rPr lang="fr-FR" sz="1800" dirty="0" smtClean="0"/>
              <a:t>Comparer les résultats expérimentaux et les résultats théoriques du programme </a:t>
            </a:r>
            <a:r>
              <a:rPr lang="fr-FR" sz="1800" dirty="0" err="1" smtClean="0"/>
              <a:t>excel</a:t>
            </a:r>
            <a:r>
              <a:rPr lang="fr-FR" sz="1800" dirty="0" smtClean="0"/>
              <a:t> pour conclure sur la pertinence du choix des épures de Bergeron.</a:t>
            </a:r>
          </a:p>
          <a:p>
            <a:endParaRPr lang="fr-FR" sz="1800" dirty="0"/>
          </a:p>
          <a:p>
            <a:pPr marL="0" indent="0">
              <a:buNone/>
            </a:pPr>
            <a:endParaRPr lang="fr-FR" sz="1800" dirty="0" smtClean="0"/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CAE3A-6A76-4B7D-BF0E-9AB314ADF190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36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3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0097" y="188640"/>
            <a:ext cx="8229600" cy="635918"/>
          </a:xfrm>
        </p:spPr>
        <p:txBody>
          <a:bodyPr/>
          <a:lstStyle/>
          <a:p>
            <a:r>
              <a:rPr lang="fr-FR" sz="3200" dirty="0" smtClean="0"/>
              <a:t>Prototype: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400600"/>
          </a:xfrm>
        </p:spPr>
        <p:txBody>
          <a:bodyPr/>
          <a:lstStyle/>
          <a:p>
            <a:pPr marL="0" indent="0">
              <a:buNone/>
            </a:pPr>
            <a:r>
              <a:rPr lang="fr-FR" sz="2000" dirty="0" smtClean="0"/>
              <a:t>Plan d’ensemble: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CAE3A-6A76-4B7D-BF0E-9AB314ADF190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37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196752"/>
            <a:ext cx="8472239" cy="551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57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0097" y="188640"/>
            <a:ext cx="8229600" cy="635918"/>
          </a:xfrm>
        </p:spPr>
        <p:txBody>
          <a:bodyPr/>
          <a:lstStyle/>
          <a:p>
            <a:r>
              <a:rPr lang="fr-FR" sz="3200" dirty="0" smtClean="0"/>
              <a:t>Prototype: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400600"/>
          </a:xfrm>
        </p:spPr>
        <p:txBody>
          <a:bodyPr/>
          <a:lstStyle/>
          <a:p>
            <a:pPr marL="0" indent="0">
              <a:buNone/>
            </a:pPr>
            <a:r>
              <a:rPr lang="fr-FR" sz="2000" dirty="0" smtClean="0"/>
              <a:t>Plan détaillé: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CAE3A-6A76-4B7D-BF0E-9AB314ADF190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" t="11785" r="3652" b="1803"/>
          <a:stretch/>
        </p:blipFill>
        <p:spPr bwMode="auto">
          <a:xfrm>
            <a:off x="436546" y="1166483"/>
            <a:ext cx="7848872" cy="5605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e 21"/>
          <p:cNvGrpSpPr/>
          <p:nvPr/>
        </p:nvGrpSpPr>
        <p:grpSpPr>
          <a:xfrm>
            <a:off x="1475656" y="2231850"/>
            <a:ext cx="2376264" cy="3501406"/>
            <a:chOff x="1475656" y="2231850"/>
            <a:chExt cx="2376264" cy="3501406"/>
          </a:xfrm>
        </p:grpSpPr>
        <p:cxnSp>
          <p:nvCxnSpPr>
            <p:cNvPr id="6" name="Connecteur droit 5"/>
            <p:cNvCxnSpPr/>
            <p:nvPr/>
          </p:nvCxnSpPr>
          <p:spPr>
            <a:xfrm>
              <a:off x="2051720" y="2231850"/>
              <a:ext cx="1800200" cy="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 flipV="1">
              <a:off x="3851920" y="2231850"/>
              <a:ext cx="0" cy="765102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1475656" y="2996952"/>
              <a:ext cx="2376264" cy="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V="1">
              <a:off x="1475656" y="2996952"/>
              <a:ext cx="0" cy="1944216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1475656" y="5733256"/>
              <a:ext cx="2376264" cy="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e 23"/>
          <p:cNvGrpSpPr/>
          <p:nvPr/>
        </p:nvGrpSpPr>
        <p:grpSpPr>
          <a:xfrm>
            <a:off x="4139952" y="2780928"/>
            <a:ext cx="2952328" cy="3312368"/>
            <a:chOff x="4139952" y="2780928"/>
            <a:chExt cx="2952328" cy="3312368"/>
          </a:xfrm>
        </p:grpSpPr>
        <p:cxnSp>
          <p:nvCxnSpPr>
            <p:cNvPr id="21" name="Connecteur droit 20"/>
            <p:cNvCxnSpPr/>
            <p:nvPr/>
          </p:nvCxnSpPr>
          <p:spPr>
            <a:xfrm>
              <a:off x="4139952" y="6093296"/>
              <a:ext cx="2952328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V="1">
              <a:off x="5436096" y="2780928"/>
              <a:ext cx="0" cy="187220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30780"/>
            <a:ext cx="6149985" cy="461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42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0097" y="188640"/>
            <a:ext cx="8229600" cy="635918"/>
          </a:xfrm>
        </p:spPr>
        <p:txBody>
          <a:bodyPr/>
          <a:lstStyle/>
          <a:p>
            <a:r>
              <a:rPr lang="fr-FR" sz="3200" dirty="0" smtClean="0"/>
              <a:t>Prototype: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CAE3A-6A76-4B7D-BF0E-9AB314ADF190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39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07466" y="836712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Usinage spécifique du clapet: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58" y="1140273"/>
            <a:ext cx="8383005" cy="5732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29" t="5050" b="22865"/>
          <a:stretch/>
        </p:blipFill>
        <p:spPr bwMode="auto">
          <a:xfrm>
            <a:off x="1187624" y="116632"/>
            <a:ext cx="7145518" cy="668767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63688" y="2780928"/>
            <a:ext cx="6230038" cy="2064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61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/>
          <p:cNvGrpSpPr/>
          <p:nvPr/>
        </p:nvGrpSpPr>
        <p:grpSpPr>
          <a:xfrm>
            <a:off x="1763688" y="2708920"/>
            <a:ext cx="6840760" cy="3816424"/>
            <a:chOff x="1763688" y="2708920"/>
            <a:chExt cx="6840760" cy="3816424"/>
          </a:xfrm>
        </p:grpSpPr>
        <p:pic>
          <p:nvPicPr>
            <p:cNvPr id="1026" name="Picture 2" descr="http://energies-nouvelles-entreprises.pagesperso-orange.fr/images/belier2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48"/>
            <a:stretch/>
          </p:blipFill>
          <p:spPr bwMode="auto">
            <a:xfrm>
              <a:off x="2771800" y="2708920"/>
              <a:ext cx="5832648" cy="3816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ZoneTexte 4"/>
            <p:cNvSpPr txBox="1"/>
            <p:nvPr/>
          </p:nvSpPr>
          <p:spPr>
            <a:xfrm>
              <a:off x="1763688" y="5795131"/>
              <a:ext cx="1224136" cy="276999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Conduite amont</a:t>
              </a:r>
            </a:p>
          </p:txBody>
        </p:sp>
        <p:cxnSp>
          <p:nvCxnSpPr>
            <p:cNvPr id="7" name="Connecteur droit avec flèche 6"/>
            <p:cNvCxnSpPr/>
            <p:nvPr/>
          </p:nvCxnSpPr>
          <p:spPr>
            <a:xfrm flipV="1">
              <a:off x="2987824" y="5589240"/>
              <a:ext cx="914400" cy="34439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/>
            <p:cNvSpPr txBox="1"/>
            <p:nvPr/>
          </p:nvSpPr>
          <p:spPr>
            <a:xfrm>
              <a:off x="7236296" y="4386299"/>
              <a:ext cx="1224136" cy="46166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Conduite de refoulement</a:t>
              </a:r>
            </a:p>
          </p:txBody>
        </p:sp>
        <p:cxnSp>
          <p:nvCxnSpPr>
            <p:cNvPr id="11" name="Connecteur droit avec flèche 10"/>
            <p:cNvCxnSpPr/>
            <p:nvPr/>
          </p:nvCxnSpPr>
          <p:spPr>
            <a:xfrm flipH="1" flipV="1">
              <a:off x="6660232" y="3933056"/>
              <a:ext cx="576064" cy="68407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5918"/>
          </a:xfrm>
        </p:spPr>
        <p:txBody>
          <a:bodyPr/>
          <a:lstStyle/>
          <a:p>
            <a:r>
              <a:rPr lang="fr-FR" sz="3200" dirty="0" smtClean="0"/>
              <a:t>Qu’est ce qu’un bélier hydraulique?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1391" y="1484784"/>
            <a:ext cx="8229600" cy="4695800"/>
          </a:xfrm>
        </p:spPr>
        <p:txBody>
          <a:bodyPr/>
          <a:lstStyle/>
          <a:p>
            <a:r>
              <a:rPr lang="fr-FR" sz="2000" dirty="0" smtClean="0"/>
              <a:t>Pompe permettant de relever de l’eau en utilisant l’énergie d’une chute d’eau de hauteur plus faible (sans apport d’énergie extérieure).</a:t>
            </a:r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Exemple: 	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Conduite amont:	-2 mètres de dénivelé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	-200 litres/minute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endParaRPr lang="fr-FR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Refoulement: 	-30 mètres de hauteur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</a:t>
            </a: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-60 litres/minute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fr-FR" sz="2000" dirty="0" smtClean="0"/>
              <a:t>		</a:t>
            </a:r>
          </a:p>
          <a:p>
            <a:pPr marL="0" indent="0">
              <a:buNone/>
            </a:pPr>
            <a:r>
              <a:rPr lang="fr-FR" sz="2000" dirty="0"/>
              <a:t>	</a:t>
            </a:r>
            <a:r>
              <a:rPr lang="fr-FR" sz="2000" dirty="0" smtClean="0"/>
              <a:t>		</a:t>
            </a:r>
          </a:p>
          <a:p>
            <a:pPr marL="0" indent="0">
              <a:buNone/>
            </a:pPr>
            <a:r>
              <a:rPr lang="fr-FR" sz="2000" dirty="0"/>
              <a:t>	</a:t>
            </a:r>
            <a:r>
              <a:rPr lang="fr-FR" sz="2000" dirty="0" smtClean="0"/>
              <a:t>			 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CAE3A-6A76-4B7D-BF0E-9AB314ADF190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67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0097" y="188640"/>
            <a:ext cx="8229600" cy="635918"/>
          </a:xfrm>
        </p:spPr>
        <p:txBody>
          <a:bodyPr/>
          <a:lstStyle/>
          <a:p>
            <a:r>
              <a:rPr lang="fr-FR" sz="3200" dirty="0" smtClean="0"/>
              <a:t>Prototype: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CAE3A-6A76-4B7D-BF0E-9AB314ADF190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40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07466" y="836712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Caractéristiques du prototype en bref: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344281"/>
              </p:ext>
            </p:extLst>
          </p:nvPr>
        </p:nvGraphicFramePr>
        <p:xfrm>
          <a:off x="1835696" y="1713876"/>
          <a:ext cx="5976665" cy="12830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85999"/>
                <a:gridCol w="1195333"/>
                <a:gridCol w="1195333"/>
              </a:tblGrid>
              <a:tr h="316809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Diamètre  interne batterie: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38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mm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6809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Longueur batterie: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16,5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m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6809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Hauteur de chute: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2,14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m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2650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Hauteur refoulement: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8,5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m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323528" y="3356992"/>
            <a:ext cx="4096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Moyens de mesure: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835696" y="4077072"/>
            <a:ext cx="5976664" cy="147732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-1 manomètre branché en amont du clapet de choc</a:t>
            </a:r>
          </a:p>
          <a:p>
            <a:r>
              <a:rPr lang="fr-FR" dirty="0" smtClean="0"/>
              <a:t>-1 manomètre branché sur le refoulement</a:t>
            </a:r>
          </a:p>
          <a:p>
            <a:r>
              <a:rPr lang="fr-FR" dirty="0" smtClean="0"/>
              <a:t>-Bac de 45L pour mesure du débit de fuite clapet de choc</a:t>
            </a:r>
          </a:p>
          <a:p>
            <a:r>
              <a:rPr lang="fr-FR" dirty="0" smtClean="0"/>
              <a:t>-Bac de 32L pour mesure du débit de refoulement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998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3.gstatic.com/images?q=tbn:ANd9GcSBSVy9eIfPs-KrWm08JxrsMc72XZR4ivG0uvGY2w_T22t7o_-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068960"/>
            <a:ext cx="1682768" cy="133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5918"/>
          </a:xfrm>
        </p:spPr>
        <p:txBody>
          <a:bodyPr/>
          <a:lstStyle/>
          <a:p>
            <a:r>
              <a:rPr lang="fr-FR" sz="3200" dirty="0" smtClean="0"/>
              <a:t>Qu’est ce qu’un bélier hydraulique?</a:t>
            </a:r>
            <a:endParaRPr lang="fr-F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371391" y="1484784"/>
                <a:ext cx="8229600" cy="1152128"/>
              </a:xfrm>
            </p:spPr>
            <p:txBody>
              <a:bodyPr/>
              <a:lstStyle/>
              <a:p>
                <a:r>
                  <a:rPr lang="fr-FR" sz="2000" dirty="0"/>
                  <a:t>P</a:t>
                </a:r>
                <a:r>
                  <a:rPr lang="fr-FR" sz="2000" dirty="0" smtClean="0"/>
                  <a:t>hénomène  principal entrant en jeu, et permettant de faire monter le fluide dans la conduite de refoulement: </a:t>
                </a:r>
                <a:r>
                  <a:rPr lang="fr-FR" sz="2000" b="1" dirty="0" smtClean="0"/>
                  <a:t>Le coup de bélier </a:t>
                </a:r>
                <a:r>
                  <a:rPr lang="fr-FR" sz="2000" dirty="0" smtClean="0"/>
                  <a:t>(Un clapet se ferme brusquement et crée le coup de bélier-Fréquence:</a:t>
                </a:r>
                <a14:m>
                  <m:oMath xmlns:m="http://schemas.openxmlformats.org/officeDocument/2006/math">
                    <m:r>
                      <a:rPr lang="fr-FR" sz="200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fr-FR" sz="2000" b="0" i="1" smtClean="0">
                        <a:latin typeface="Cambria Math"/>
                        <a:ea typeface="Cambria Math"/>
                      </a:rPr>
                      <m:t> 1/</m:t>
                    </m:r>
                    <m:r>
                      <a:rPr lang="fr-FR" sz="2000" b="0" i="1" smtClean="0">
                        <a:latin typeface="Cambria Math"/>
                        <a:ea typeface="Cambria Math"/>
                      </a:rPr>
                      <m:t>𝑠𝑒𝑐𝑜𝑛𝑑𝑒</m:t>
                    </m:r>
                    <m:r>
                      <a:rPr lang="fr-FR" sz="2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fr-FR" sz="2000" dirty="0" smtClean="0"/>
                  <a:t>		</a:t>
                </a:r>
              </a:p>
              <a:p>
                <a:endParaRPr lang="fr-FR" sz="2000" dirty="0"/>
              </a:p>
              <a:p>
                <a:pPr marL="0" indent="0">
                  <a:buNone/>
                </a:pPr>
                <a:r>
                  <a:rPr lang="fr-FR" sz="2000" dirty="0" smtClean="0"/>
                  <a:t>	 </a:t>
                </a: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1391" y="1484784"/>
                <a:ext cx="8229600" cy="1152128"/>
              </a:xfrm>
              <a:blipFill rotWithShape="1">
                <a:blip r:embed="rId3"/>
                <a:stretch>
                  <a:fillRect l="-519" t="-26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CAE3A-6A76-4B7D-BF0E-9AB314ADF190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33018" y="2940382"/>
            <a:ext cx="8114038" cy="203132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Coup de bélier: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Quand on ferme brusquement un robinet, du fait de l’arrêt                                      de l’écoulement et de l’inertie de la masse d’eau en mouvement,                              la pression  augmente brutalement. </a:t>
            </a:r>
          </a:p>
          <a:p>
            <a:pPr marL="285750" indent="-285750">
              <a:buFont typeface="Wingdings"/>
              <a:buChar char="à"/>
            </a:pPr>
            <a:r>
              <a:rPr lang="fr-FR" dirty="0" smtClean="0"/>
              <a:t>Ceci crée un choc qui souvent se traduit par un bruit. </a:t>
            </a:r>
          </a:p>
          <a:p>
            <a:pPr marL="285750" indent="-285750">
              <a:buFont typeface="Wingdings"/>
              <a:buChar char="à"/>
            </a:pPr>
            <a:r>
              <a:rPr lang="fr-FR" dirty="0" smtClean="0"/>
              <a:t>Les variations de pression entrant en jeu sont telles que si l’installation               n’est pas correctement calculée elle risque d’éclater.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55576" y="5373216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 bélier hydraulique utilise cette surpression pour faire monter le fluide dans la conduite de refoulement. </a:t>
            </a:r>
          </a:p>
          <a:p>
            <a:r>
              <a:rPr lang="fr-FR" b="1" dirty="0" smtClean="0"/>
              <a:t>L’énergie cinétique est transformée en énergie potentielle.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5341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35918"/>
          </a:xfrm>
        </p:spPr>
        <p:txBody>
          <a:bodyPr/>
          <a:lstStyle/>
          <a:p>
            <a:r>
              <a:rPr lang="fr-FR" sz="3200" dirty="0" smtClean="0"/>
              <a:t>Qu’est ce qu’un bélier hydraulique?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CAE3A-6A76-4B7D-BF0E-9AB314ADF190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4098" name="Picture 2" descr="https://encrypted-tbn2.google.com/images?q=tbn:ANd9GcSJUWOTROZ0s1wykyYRWiF2Of_8qyuJi3P3VbyA_dYu4UjMTUJ9W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65104"/>
            <a:ext cx="195262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467544" y="148478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Quelques exemples de béliers existants: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1"/>
            <a:ext cx="2808312" cy="184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4109410" y="2204864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Maquette du bélier créée par son inventeur, Joseph Montgolfier, en 1792.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491880" y="4941168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Exemple de bélier en fonte commercialisé dans les années 1930.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842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35918"/>
          </a:xfrm>
        </p:spPr>
        <p:txBody>
          <a:bodyPr/>
          <a:lstStyle/>
          <a:p>
            <a:r>
              <a:rPr lang="fr-FR" sz="3200" dirty="0" smtClean="0"/>
              <a:t>Qu’est ce qu’un bélier hydraulique?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CAE3A-6A76-4B7D-BF0E-9AB314ADF190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67544" y="148478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Quelques exemples de béliers existants:</a:t>
            </a:r>
          </a:p>
        </p:txBody>
      </p:sp>
      <p:pic>
        <p:nvPicPr>
          <p:cNvPr id="6146" name="Picture 2" descr="http://www.econologie.info/share/partager2/1262048516iCUqz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1"/>
            <a:ext cx="3456384" cy="259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283968" y="285293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Bélier artisanal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652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635918"/>
          </a:xfrm>
        </p:spPr>
        <p:txBody>
          <a:bodyPr/>
          <a:lstStyle/>
          <a:p>
            <a:r>
              <a:rPr lang="fr-FR" sz="3200" dirty="0" smtClean="0"/>
              <a:t>Qu’est ce qu’un bélier hydraulique?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CAE3A-6A76-4B7D-BF0E-9AB314ADF190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3" name="ZoneTexte 102"/>
          <p:cNvSpPr txBox="1"/>
          <p:nvPr/>
        </p:nvSpPr>
        <p:spPr>
          <a:xfrm>
            <a:off x="531569" y="1284408"/>
            <a:ext cx="5486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Schéma des différents éléments composant le bélier:</a:t>
            </a:r>
            <a:endParaRPr lang="fr-FR" b="1" dirty="0"/>
          </a:p>
        </p:txBody>
      </p:sp>
      <p:grpSp>
        <p:nvGrpSpPr>
          <p:cNvPr id="54" name="Groupe 53"/>
          <p:cNvGrpSpPr/>
          <p:nvPr/>
        </p:nvGrpSpPr>
        <p:grpSpPr>
          <a:xfrm>
            <a:off x="6018459" y="3660672"/>
            <a:ext cx="1372197" cy="1515684"/>
            <a:chOff x="6018459" y="3660672"/>
            <a:chExt cx="1372197" cy="1515684"/>
          </a:xfrm>
        </p:grpSpPr>
        <p:grpSp>
          <p:nvGrpSpPr>
            <p:cNvPr id="101" name="Groupe 100"/>
            <p:cNvGrpSpPr/>
            <p:nvPr/>
          </p:nvGrpSpPr>
          <p:grpSpPr>
            <a:xfrm>
              <a:off x="7102624" y="3660672"/>
              <a:ext cx="288032" cy="648072"/>
              <a:chOff x="7092280" y="2852936"/>
              <a:chExt cx="288032" cy="648072"/>
            </a:xfrm>
          </p:grpSpPr>
          <p:cxnSp>
            <p:nvCxnSpPr>
              <p:cNvPr id="72" name="Connecteur droit 71"/>
              <p:cNvCxnSpPr/>
              <p:nvPr/>
            </p:nvCxnSpPr>
            <p:spPr>
              <a:xfrm>
                <a:off x="7380312" y="2852936"/>
                <a:ext cx="0" cy="64418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73" name="Connecteur droit 72"/>
              <p:cNvCxnSpPr/>
              <p:nvPr/>
            </p:nvCxnSpPr>
            <p:spPr>
              <a:xfrm>
                <a:off x="7092280" y="2852936"/>
                <a:ext cx="0" cy="64807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74" name="Connecteur droit 73"/>
              <p:cNvCxnSpPr/>
              <p:nvPr/>
            </p:nvCxnSpPr>
            <p:spPr>
              <a:xfrm>
                <a:off x="7140594" y="3225978"/>
                <a:ext cx="195915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75" name="Connecteur droit 74"/>
              <p:cNvCxnSpPr/>
              <p:nvPr/>
            </p:nvCxnSpPr>
            <p:spPr>
              <a:xfrm>
                <a:off x="7092280" y="3259832"/>
                <a:ext cx="73135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88" name="Connecteur droit 87"/>
              <p:cNvCxnSpPr/>
              <p:nvPr/>
            </p:nvCxnSpPr>
            <p:spPr>
              <a:xfrm>
                <a:off x="7309431" y="3259832"/>
                <a:ext cx="70881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89" name="Connecteur droit 88"/>
              <p:cNvCxnSpPr/>
              <p:nvPr/>
            </p:nvCxnSpPr>
            <p:spPr>
              <a:xfrm>
                <a:off x="7232590" y="3236404"/>
                <a:ext cx="0" cy="12228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59" name="ZoneTexte 58"/>
            <p:cNvSpPr txBox="1"/>
            <p:nvPr/>
          </p:nvSpPr>
          <p:spPr>
            <a:xfrm>
              <a:off x="6018459" y="4653136"/>
              <a:ext cx="1157300" cy="52322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400" b="1" dirty="0" smtClean="0"/>
                <a:t>Clapet de refoulement</a:t>
              </a:r>
              <a:endParaRPr lang="fr-FR" sz="1400" dirty="0"/>
            </a:p>
          </p:txBody>
        </p:sp>
        <p:cxnSp>
          <p:nvCxnSpPr>
            <p:cNvPr id="32" name="Connecteur droit avec flèche 31"/>
            <p:cNvCxnSpPr>
              <a:stCxn id="59" idx="0"/>
            </p:cNvCxnSpPr>
            <p:nvPr/>
          </p:nvCxnSpPr>
          <p:spPr>
            <a:xfrm flipV="1">
              <a:off x="6597109" y="3982762"/>
              <a:ext cx="494236" cy="67037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e 52"/>
          <p:cNvGrpSpPr/>
          <p:nvPr/>
        </p:nvGrpSpPr>
        <p:grpSpPr>
          <a:xfrm>
            <a:off x="7655194" y="3860267"/>
            <a:ext cx="974559" cy="1316089"/>
            <a:chOff x="7655194" y="3860267"/>
            <a:chExt cx="974559" cy="1316089"/>
          </a:xfrm>
        </p:grpSpPr>
        <p:grpSp>
          <p:nvGrpSpPr>
            <p:cNvPr id="100" name="Groupe 99"/>
            <p:cNvGrpSpPr/>
            <p:nvPr/>
          </p:nvGrpSpPr>
          <p:grpSpPr>
            <a:xfrm>
              <a:off x="7814543" y="3860267"/>
              <a:ext cx="296193" cy="664501"/>
              <a:chOff x="7804199" y="3052531"/>
              <a:chExt cx="296193" cy="664501"/>
            </a:xfrm>
          </p:grpSpPr>
          <p:cxnSp>
            <p:nvCxnSpPr>
              <p:cNvPr id="18" name="Connecteur droit 17"/>
              <p:cNvCxnSpPr/>
              <p:nvPr/>
            </p:nvCxnSpPr>
            <p:spPr>
              <a:xfrm>
                <a:off x="8100392" y="3212976"/>
                <a:ext cx="0" cy="504056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/>
              <p:cNvCxnSpPr/>
              <p:nvPr/>
            </p:nvCxnSpPr>
            <p:spPr>
              <a:xfrm flipH="1">
                <a:off x="7804199" y="3216360"/>
                <a:ext cx="72008" cy="0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/>
              <p:cNvCxnSpPr/>
              <p:nvPr/>
            </p:nvCxnSpPr>
            <p:spPr>
              <a:xfrm>
                <a:off x="8024678" y="3216360"/>
                <a:ext cx="72008" cy="0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/>
              <p:cNvCxnSpPr/>
              <p:nvPr/>
            </p:nvCxnSpPr>
            <p:spPr>
              <a:xfrm>
                <a:off x="7804199" y="3216360"/>
                <a:ext cx="0" cy="284648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/>
              <p:cNvCxnSpPr/>
              <p:nvPr/>
            </p:nvCxnSpPr>
            <p:spPr>
              <a:xfrm>
                <a:off x="7840203" y="3334285"/>
                <a:ext cx="220479" cy="0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1" name="Connecteur droit 60"/>
              <p:cNvCxnSpPr/>
              <p:nvPr/>
            </p:nvCxnSpPr>
            <p:spPr>
              <a:xfrm>
                <a:off x="7947284" y="3052531"/>
                <a:ext cx="0" cy="288151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58" name="ZoneTexte 57"/>
            <p:cNvSpPr txBox="1"/>
            <p:nvPr/>
          </p:nvSpPr>
          <p:spPr>
            <a:xfrm>
              <a:off x="7655194" y="4653136"/>
              <a:ext cx="974559" cy="52322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400" b="1" dirty="0" smtClean="0"/>
                <a:t>Clapet de choc</a:t>
              </a:r>
              <a:endParaRPr lang="fr-FR" sz="1400" dirty="0"/>
            </a:p>
          </p:txBody>
        </p:sp>
        <p:cxnSp>
          <p:nvCxnSpPr>
            <p:cNvPr id="35" name="Connecteur droit avec flèche 34"/>
            <p:cNvCxnSpPr>
              <a:stCxn id="58" idx="0"/>
            </p:cNvCxnSpPr>
            <p:nvPr/>
          </p:nvCxnSpPr>
          <p:spPr>
            <a:xfrm flipH="1" flipV="1">
              <a:off x="8035022" y="4142022"/>
              <a:ext cx="107452" cy="5111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48" name="Groupe 47"/>
          <p:cNvGrpSpPr/>
          <p:nvPr/>
        </p:nvGrpSpPr>
        <p:grpSpPr>
          <a:xfrm>
            <a:off x="319002" y="2658213"/>
            <a:ext cx="7791734" cy="1994923"/>
            <a:chOff x="319002" y="2658213"/>
            <a:chExt cx="7791734" cy="1994923"/>
          </a:xfrm>
        </p:grpSpPr>
        <p:grpSp>
          <p:nvGrpSpPr>
            <p:cNvPr id="23" name="Groupe 22"/>
            <p:cNvGrpSpPr/>
            <p:nvPr/>
          </p:nvGrpSpPr>
          <p:grpSpPr>
            <a:xfrm>
              <a:off x="1268162" y="2681969"/>
              <a:ext cx="6842574" cy="1842799"/>
              <a:chOff x="1268162" y="2681969"/>
              <a:chExt cx="6842574" cy="1842799"/>
            </a:xfrm>
          </p:grpSpPr>
          <p:grpSp>
            <p:nvGrpSpPr>
              <p:cNvPr id="6" name="Groupe 5"/>
              <p:cNvGrpSpPr/>
              <p:nvPr/>
            </p:nvGrpSpPr>
            <p:grpSpPr>
              <a:xfrm>
                <a:off x="1268162" y="2681969"/>
                <a:ext cx="2301056" cy="1842172"/>
                <a:chOff x="683568" y="2682596"/>
                <a:chExt cx="2301056" cy="1842172"/>
              </a:xfrm>
            </p:grpSpPr>
            <p:cxnSp>
              <p:nvCxnSpPr>
                <p:cNvPr id="8" name="Connecteur droit 7"/>
                <p:cNvCxnSpPr/>
                <p:nvPr/>
              </p:nvCxnSpPr>
              <p:spPr>
                <a:xfrm>
                  <a:off x="683568" y="2682596"/>
                  <a:ext cx="5330" cy="741040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Connecteur droit 10"/>
                <p:cNvCxnSpPr/>
                <p:nvPr/>
              </p:nvCxnSpPr>
              <p:spPr>
                <a:xfrm>
                  <a:off x="683568" y="3423636"/>
                  <a:ext cx="728310" cy="0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necteur droit 11"/>
                <p:cNvCxnSpPr/>
                <p:nvPr/>
              </p:nvCxnSpPr>
              <p:spPr>
                <a:xfrm>
                  <a:off x="1411878" y="3074128"/>
                  <a:ext cx="0" cy="349508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necteur droit 12"/>
                <p:cNvCxnSpPr/>
                <p:nvPr/>
              </p:nvCxnSpPr>
              <p:spPr>
                <a:xfrm>
                  <a:off x="1422573" y="3074128"/>
                  <a:ext cx="1556721" cy="1450640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necteur droit 13"/>
                <p:cNvCxnSpPr/>
                <p:nvPr/>
              </p:nvCxnSpPr>
              <p:spPr>
                <a:xfrm>
                  <a:off x="1411878" y="2835490"/>
                  <a:ext cx="1572746" cy="1473254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Connecteur droit 14"/>
                <p:cNvCxnSpPr/>
                <p:nvPr/>
              </p:nvCxnSpPr>
              <p:spPr>
                <a:xfrm>
                  <a:off x="1422573" y="2703608"/>
                  <a:ext cx="0" cy="131882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" name="Connecteur droit 15"/>
              <p:cNvCxnSpPr/>
              <p:nvPr/>
            </p:nvCxnSpPr>
            <p:spPr>
              <a:xfrm>
                <a:off x="3563888" y="4524768"/>
                <a:ext cx="4546848" cy="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/>
              <p:cNvCxnSpPr/>
              <p:nvPr/>
            </p:nvCxnSpPr>
            <p:spPr>
              <a:xfrm>
                <a:off x="3563888" y="4311942"/>
                <a:ext cx="3527457" cy="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Connecteur droit 61"/>
              <p:cNvCxnSpPr/>
              <p:nvPr/>
            </p:nvCxnSpPr>
            <p:spPr>
              <a:xfrm>
                <a:off x="7382599" y="4304852"/>
                <a:ext cx="435099" cy="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" name="ZoneTexte 4"/>
            <p:cNvSpPr txBox="1"/>
            <p:nvPr/>
          </p:nvSpPr>
          <p:spPr>
            <a:xfrm>
              <a:off x="828670" y="3578545"/>
              <a:ext cx="160729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/>
                <a:t>Collecteur d’eau amont</a:t>
              </a:r>
              <a:r>
                <a:rPr lang="fr-FR" sz="1400" dirty="0" smtClean="0"/>
                <a:t>. Alimenté par une source, un cours d’eau…</a:t>
              </a:r>
              <a:endParaRPr lang="fr-FR" sz="1400" dirty="0"/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3923928" y="3913679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/>
                <a:t>Conduite de batterie</a:t>
              </a:r>
              <a:endParaRPr lang="fr-FR" sz="1400" b="1" dirty="0"/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319002" y="3073362"/>
              <a:ext cx="400110" cy="132314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fr-FR" sz="1400" dirty="0" smtClean="0"/>
                <a:t>Hauteur motrice</a:t>
              </a:r>
            </a:p>
          </p:txBody>
        </p:sp>
        <p:cxnSp>
          <p:nvCxnSpPr>
            <p:cNvPr id="29" name="Connecteur droit avec flèche 28"/>
            <p:cNvCxnSpPr/>
            <p:nvPr/>
          </p:nvCxnSpPr>
          <p:spPr>
            <a:xfrm>
              <a:off x="675586" y="2658213"/>
              <a:ext cx="0" cy="199492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>
              <a:off x="1273492" y="2768922"/>
              <a:ext cx="72298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avec flèche 40"/>
            <p:cNvCxnSpPr/>
            <p:nvPr/>
          </p:nvCxnSpPr>
          <p:spPr>
            <a:xfrm>
              <a:off x="2212853" y="3169037"/>
              <a:ext cx="360040" cy="32511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avec flèche 76"/>
            <p:cNvCxnSpPr/>
            <p:nvPr/>
          </p:nvCxnSpPr>
          <p:spPr>
            <a:xfrm>
              <a:off x="3727666" y="4414670"/>
              <a:ext cx="648072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avec flèche 77"/>
            <p:cNvCxnSpPr/>
            <p:nvPr/>
          </p:nvCxnSpPr>
          <p:spPr>
            <a:xfrm>
              <a:off x="5840257" y="4418286"/>
              <a:ext cx="648072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9" name="Connecteur droit avec flèche 78"/>
          <p:cNvCxnSpPr/>
          <p:nvPr/>
        </p:nvCxnSpPr>
        <p:spPr>
          <a:xfrm flipV="1">
            <a:off x="7960786" y="1327738"/>
            <a:ext cx="382649" cy="1"/>
          </a:xfrm>
          <a:prstGeom prst="straightConnector1">
            <a:avLst/>
          </a:prstGeom>
          <a:ln w="95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e 54"/>
          <p:cNvGrpSpPr/>
          <p:nvPr/>
        </p:nvGrpSpPr>
        <p:grpSpPr>
          <a:xfrm>
            <a:off x="5284098" y="1284408"/>
            <a:ext cx="3576444" cy="3239733"/>
            <a:chOff x="5284098" y="1284408"/>
            <a:chExt cx="3576444" cy="3239733"/>
          </a:xfrm>
        </p:grpSpPr>
        <p:grpSp>
          <p:nvGrpSpPr>
            <p:cNvPr id="102" name="Groupe 101"/>
            <p:cNvGrpSpPr/>
            <p:nvPr/>
          </p:nvGrpSpPr>
          <p:grpSpPr>
            <a:xfrm>
              <a:off x="6382544" y="1284408"/>
              <a:ext cx="1724486" cy="2523149"/>
              <a:chOff x="6372200" y="476672"/>
              <a:chExt cx="1724486" cy="2523149"/>
            </a:xfrm>
          </p:grpSpPr>
          <p:cxnSp>
            <p:nvCxnSpPr>
              <p:cNvPr id="76" name="Connecteur droit 75"/>
              <p:cNvCxnSpPr/>
              <p:nvPr/>
            </p:nvCxnSpPr>
            <p:spPr>
              <a:xfrm>
                <a:off x="6876256" y="2852936"/>
                <a:ext cx="216024" cy="3285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Connecteur droit 89"/>
              <p:cNvCxnSpPr/>
              <p:nvPr/>
            </p:nvCxnSpPr>
            <p:spPr>
              <a:xfrm>
                <a:off x="6876256" y="2745363"/>
                <a:ext cx="719198" cy="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Connecteur droit 90"/>
              <p:cNvCxnSpPr/>
              <p:nvPr/>
            </p:nvCxnSpPr>
            <p:spPr>
              <a:xfrm>
                <a:off x="7373853" y="2852936"/>
                <a:ext cx="294491" cy="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Connecteur droit 91"/>
              <p:cNvCxnSpPr/>
              <p:nvPr/>
            </p:nvCxnSpPr>
            <p:spPr>
              <a:xfrm>
                <a:off x="7600398" y="481328"/>
                <a:ext cx="496288" cy="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" name="Connecteur droit 92"/>
              <p:cNvCxnSpPr/>
              <p:nvPr/>
            </p:nvCxnSpPr>
            <p:spPr>
              <a:xfrm>
                <a:off x="7673549" y="548680"/>
                <a:ext cx="423137" cy="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Connecteur droit 109"/>
              <p:cNvCxnSpPr/>
              <p:nvPr/>
            </p:nvCxnSpPr>
            <p:spPr>
              <a:xfrm>
                <a:off x="7595454" y="476672"/>
                <a:ext cx="0" cy="2263545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Connecteur droit 110"/>
              <p:cNvCxnSpPr/>
              <p:nvPr/>
            </p:nvCxnSpPr>
            <p:spPr>
              <a:xfrm>
                <a:off x="6883539" y="2854578"/>
                <a:ext cx="0" cy="145243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Connecteur droit 111"/>
              <p:cNvCxnSpPr/>
              <p:nvPr/>
            </p:nvCxnSpPr>
            <p:spPr>
              <a:xfrm>
                <a:off x="6372200" y="2999821"/>
                <a:ext cx="504056" cy="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" name="Connecteur droit 112"/>
              <p:cNvCxnSpPr/>
              <p:nvPr/>
            </p:nvCxnSpPr>
            <p:spPr>
              <a:xfrm>
                <a:off x="6372200" y="2148504"/>
                <a:ext cx="7887" cy="851317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Connecteur droit 113"/>
              <p:cNvCxnSpPr/>
              <p:nvPr/>
            </p:nvCxnSpPr>
            <p:spPr>
              <a:xfrm>
                <a:off x="6876256" y="2148504"/>
                <a:ext cx="5319" cy="591713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Connecteur droit 115"/>
              <p:cNvCxnSpPr/>
              <p:nvPr/>
            </p:nvCxnSpPr>
            <p:spPr>
              <a:xfrm>
                <a:off x="7668344" y="548680"/>
                <a:ext cx="0" cy="2307541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3" name="Arc 82"/>
              <p:cNvSpPr/>
              <p:nvPr/>
            </p:nvSpPr>
            <p:spPr>
              <a:xfrm>
                <a:off x="6372200" y="1951480"/>
                <a:ext cx="496169" cy="510051"/>
              </a:xfrm>
              <a:prstGeom prst="arc">
                <a:avLst>
                  <a:gd name="adj1" fmla="val 11020067"/>
                  <a:gd name="adj2" fmla="val 0"/>
                </a:avLst>
              </a:prstGeom>
              <a:ln>
                <a:solidFill>
                  <a:srgbClr val="00B0F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66" name="ZoneTexte 65"/>
            <p:cNvSpPr txBox="1"/>
            <p:nvPr/>
          </p:nvSpPr>
          <p:spPr>
            <a:xfrm>
              <a:off x="5284098" y="3115232"/>
              <a:ext cx="1054636" cy="307777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400" b="1" dirty="0" smtClean="0"/>
                <a:t>Cloche à air</a:t>
              </a:r>
              <a:endParaRPr lang="fr-FR" sz="1400" dirty="0"/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6386487" y="1871331"/>
              <a:ext cx="1176327" cy="523220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400" b="1" dirty="0" smtClean="0"/>
                <a:t>Conduite de refoulement</a:t>
              </a:r>
            </a:p>
          </p:txBody>
        </p:sp>
        <p:cxnSp>
          <p:nvCxnSpPr>
            <p:cNvPr id="82" name="Connecteur droit avec flèche 81"/>
            <p:cNvCxnSpPr/>
            <p:nvPr/>
          </p:nvCxnSpPr>
          <p:spPr>
            <a:xfrm>
              <a:off x="8460432" y="1284408"/>
              <a:ext cx="0" cy="323973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ZoneTexte 84"/>
            <p:cNvSpPr txBox="1"/>
            <p:nvPr/>
          </p:nvSpPr>
          <p:spPr>
            <a:xfrm>
              <a:off x="8460432" y="1930739"/>
              <a:ext cx="400110" cy="201325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fr-FR" sz="1400" dirty="0" smtClean="0"/>
                <a:t>Hauteur de refoulement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922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/>
          <a:lstStyle/>
          <a:p>
            <a:r>
              <a:rPr lang="fr-FR" sz="3200" dirty="0" smtClean="0"/>
              <a:t>Principe de fonctionnement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244408" y="6376094"/>
            <a:ext cx="762000" cy="365125"/>
          </a:xfrm>
        </p:spPr>
        <p:txBody>
          <a:bodyPr/>
          <a:lstStyle/>
          <a:p>
            <a:pPr>
              <a:defRPr/>
            </a:pPr>
            <a:fld id="{D09CAE3A-6A76-4B7D-BF0E-9AB314ADF190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</a:t>
            </a:fld>
            <a:endParaRPr lang="fr-F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1560" y="1484784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Etape n°1:  Clapet de batterie ouvert ; clapet de refoulement fermé.</a:t>
            </a:r>
          </a:p>
          <a:p>
            <a:endParaRPr lang="fr-FR" dirty="0" smtClean="0"/>
          </a:p>
          <a:p>
            <a:r>
              <a:rPr lang="fr-FR" dirty="0" smtClean="0">
                <a:sym typeface="Wingdings" pitchFamily="2" charset="2"/>
              </a:rPr>
              <a:t></a:t>
            </a:r>
            <a:r>
              <a:rPr lang="fr-FR" dirty="0" smtClean="0"/>
              <a:t>Le clapet de batterie étant ouvert, l’eau s’élance dans la tuyauterie de batterie et la vitesse/débit augmente progressivement.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5328760" y="5071656"/>
            <a:ext cx="1372197" cy="1673770"/>
            <a:chOff x="6018459" y="3660672"/>
            <a:chExt cx="1372197" cy="1673770"/>
          </a:xfrm>
        </p:grpSpPr>
        <p:grpSp>
          <p:nvGrpSpPr>
            <p:cNvPr id="7" name="Groupe 6"/>
            <p:cNvGrpSpPr/>
            <p:nvPr/>
          </p:nvGrpSpPr>
          <p:grpSpPr>
            <a:xfrm>
              <a:off x="7102624" y="3660672"/>
              <a:ext cx="288032" cy="648072"/>
              <a:chOff x="7092280" y="2852936"/>
              <a:chExt cx="288032" cy="648072"/>
            </a:xfrm>
          </p:grpSpPr>
          <p:cxnSp>
            <p:nvCxnSpPr>
              <p:cNvPr id="10" name="Connecteur droit 9"/>
              <p:cNvCxnSpPr/>
              <p:nvPr/>
            </p:nvCxnSpPr>
            <p:spPr>
              <a:xfrm>
                <a:off x="7380312" y="2852936"/>
                <a:ext cx="0" cy="64418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10"/>
              <p:cNvCxnSpPr/>
              <p:nvPr/>
            </p:nvCxnSpPr>
            <p:spPr>
              <a:xfrm>
                <a:off x="7092280" y="2852936"/>
                <a:ext cx="0" cy="64807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/>
              <p:cNvCxnSpPr/>
              <p:nvPr/>
            </p:nvCxnSpPr>
            <p:spPr>
              <a:xfrm>
                <a:off x="7140594" y="3225978"/>
                <a:ext cx="195915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/>
              <p:cNvCxnSpPr/>
              <p:nvPr/>
            </p:nvCxnSpPr>
            <p:spPr>
              <a:xfrm>
                <a:off x="7092280" y="3259832"/>
                <a:ext cx="73135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/>
              <p:cNvCxnSpPr/>
              <p:nvPr/>
            </p:nvCxnSpPr>
            <p:spPr>
              <a:xfrm>
                <a:off x="7309431" y="3259832"/>
                <a:ext cx="70881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/>
              <p:cNvCxnSpPr/>
              <p:nvPr/>
            </p:nvCxnSpPr>
            <p:spPr>
              <a:xfrm>
                <a:off x="7232590" y="3236404"/>
                <a:ext cx="0" cy="12228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8" name="ZoneTexte 7"/>
            <p:cNvSpPr txBox="1"/>
            <p:nvPr/>
          </p:nvSpPr>
          <p:spPr>
            <a:xfrm>
              <a:off x="6018459" y="4595778"/>
              <a:ext cx="1157300" cy="73866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400" b="1" dirty="0" smtClean="0"/>
                <a:t>Clapet de refoulement</a:t>
              </a:r>
            </a:p>
            <a:p>
              <a:r>
                <a:rPr lang="fr-FR" sz="1400" b="1" dirty="0" smtClean="0">
                  <a:solidFill>
                    <a:srgbClr val="FF0000"/>
                  </a:solidFill>
                </a:rPr>
                <a:t>FERME</a:t>
              </a:r>
              <a:endParaRPr lang="fr-FR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Connecteur droit avec flèche 8"/>
            <p:cNvCxnSpPr>
              <a:stCxn id="8" idx="0"/>
            </p:cNvCxnSpPr>
            <p:nvPr/>
          </p:nvCxnSpPr>
          <p:spPr>
            <a:xfrm flipV="1">
              <a:off x="6597109" y="3925404"/>
              <a:ext cx="494236" cy="67037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 15"/>
          <p:cNvGrpSpPr/>
          <p:nvPr/>
        </p:nvGrpSpPr>
        <p:grpSpPr>
          <a:xfrm>
            <a:off x="7129844" y="5271251"/>
            <a:ext cx="1332508" cy="999051"/>
            <a:chOff x="7814543" y="3860267"/>
            <a:chExt cx="1332508" cy="999051"/>
          </a:xfrm>
        </p:grpSpPr>
        <p:grpSp>
          <p:nvGrpSpPr>
            <p:cNvPr id="17" name="Groupe 16"/>
            <p:cNvGrpSpPr/>
            <p:nvPr/>
          </p:nvGrpSpPr>
          <p:grpSpPr>
            <a:xfrm>
              <a:off x="7814543" y="3860267"/>
              <a:ext cx="296193" cy="664501"/>
              <a:chOff x="7804199" y="3052531"/>
              <a:chExt cx="296193" cy="664501"/>
            </a:xfrm>
          </p:grpSpPr>
          <p:cxnSp>
            <p:nvCxnSpPr>
              <p:cNvPr id="20" name="Connecteur droit 19"/>
              <p:cNvCxnSpPr/>
              <p:nvPr/>
            </p:nvCxnSpPr>
            <p:spPr>
              <a:xfrm>
                <a:off x="8100392" y="3212976"/>
                <a:ext cx="0" cy="504056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/>
              <p:cNvCxnSpPr/>
              <p:nvPr/>
            </p:nvCxnSpPr>
            <p:spPr>
              <a:xfrm flipH="1">
                <a:off x="7804199" y="3216360"/>
                <a:ext cx="72008" cy="0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/>
              <p:cNvCxnSpPr/>
              <p:nvPr/>
            </p:nvCxnSpPr>
            <p:spPr>
              <a:xfrm>
                <a:off x="8024678" y="3216360"/>
                <a:ext cx="72008" cy="0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/>
              <p:cNvCxnSpPr/>
              <p:nvPr/>
            </p:nvCxnSpPr>
            <p:spPr>
              <a:xfrm>
                <a:off x="7804199" y="3216360"/>
                <a:ext cx="0" cy="284648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/>
              <p:nvPr/>
            </p:nvCxnSpPr>
            <p:spPr>
              <a:xfrm>
                <a:off x="7840203" y="3334285"/>
                <a:ext cx="220479" cy="0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/>
              <p:cNvCxnSpPr/>
              <p:nvPr/>
            </p:nvCxnSpPr>
            <p:spPr>
              <a:xfrm>
                <a:off x="7947284" y="3052531"/>
                <a:ext cx="0" cy="288151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18" name="ZoneTexte 17"/>
            <p:cNvSpPr txBox="1"/>
            <p:nvPr/>
          </p:nvSpPr>
          <p:spPr>
            <a:xfrm>
              <a:off x="8223138" y="4120654"/>
              <a:ext cx="923913" cy="73866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400" b="1" dirty="0" smtClean="0"/>
                <a:t>Clapet de choc</a:t>
              </a:r>
            </a:p>
            <a:p>
              <a:r>
                <a:rPr lang="fr-FR" sz="1400" b="1" dirty="0" smtClean="0">
                  <a:solidFill>
                    <a:srgbClr val="FF0000"/>
                  </a:solidFill>
                </a:rPr>
                <a:t>OUVERT</a:t>
              </a:r>
              <a:endParaRPr lang="fr-FR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19" name="Connecteur droit avec flèche 18"/>
            <p:cNvCxnSpPr>
              <a:stCxn id="18" idx="0"/>
            </p:cNvCxnSpPr>
            <p:nvPr/>
          </p:nvCxnSpPr>
          <p:spPr>
            <a:xfrm flipH="1" flipV="1">
              <a:off x="8113051" y="4107240"/>
              <a:ext cx="572044" cy="134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6" name="Groupe 25"/>
          <p:cNvGrpSpPr/>
          <p:nvPr/>
        </p:nvGrpSpPr>
        <p:grpSpPr>
          <a:xfrm>
            <a:off x="578463" y="4092953"/>
            <a:ext cx="6842574" cy="1842799"/>
            <a:chOff x="1268162" y="2681969"/>
            <a:chExt cx="6842574" cy="1842799"/>
          </a:xfrm>
        </p:grpSpPr>
        <p:grpSp>
          <p:nvGrpSpPr>
            <p:cNvPr id="27" name="Groupe 26"/>
            <p:cNvGrpSpPr/>
            <p:nvPr/>
          </p:nvGrpSpPr>
          <p:grpSpPr>
            <a:xfrm>
              <a:off x="1268162" y="2681969"/>
              <a:ext cx="6842574" cy="1842799"/>
              <a:chOff x="1268162" y="2681969"/>
              <a:chExt cx="6842574" cy="1842799"/>
            </a:xfrm>
          </p:grpSpPr>
          <p:grpSp>
            <p:nvGrpSpPr>
              <p:cNvPr id="36" name="Groupe 35"/>
              <p:cNvGrpSpPr/>
              <p:nvPr/>
            </p:nvGrpSpPr>
            <p:grpSpPr>
              <a:xfrm>
                <a:off x="1268162" y="2681969"/>
                <a:ext cx="2301056" cy="1842172"/>
                <a:chOff x="683568" y="2682596"/>
                <a:chExt cx="2301056" cy="1842172"/>
              </a:xfrm>
            </p:grpSpPr>
            <p:cxnSp>
              <p:nvCxnSpPr>
                <p:cNvPr id="40" name="Connecteur droit 39"/>
                <p:cNvCxnSpPr/>
                <p:nvPr/>
              </p:nvCxnSpPr>
              <p:spPr>
                <a:xfrm>
                  <a:off x="683568" y="2682596"/>
                  <a:ext cx="5330" cy="741040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necteur droit 40"/>
                <p:cNvCxnSpPr/>
                <p:nvPr/>
              </p:nvCxnSpPr>
              <p:spPr>
                <a:xfrm>
                  <a:off x="683568" y="3423636"/>
                  <a:ext cx="728310" cy="0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Connecteur droit 41"/>
                <p:cNvCxnSpPr/>
                <p:nvPr/>
              </p:nvCxnSpPr>
              <p:spPr>
                <a:xfrm>
                  <a:off x="1411878" y="3074128"/>
                  <a:ext cx="0" cy="349508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Connecteur droit 42"/>
                <p:cNvCxnSpPr/>
                <p:nvPr/>
              </p:nvCxnSpPr>
              <p:spPr>
                <a:xfrm>
                  <a:off x="1422573" y="3074128"/>
                  <a:ext cx="1556721" cy="1450640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Connecteur droit 43"/>
                <p:cNvCxnSpPr/>
                <p:nvPr/>
              </p:nvCxnSpPr>
              <p:spPr>
                <a:xfrm>
                  <a:off x="1411878" y="2835490"/>
                  <a:ext cx="1572746" cy="1473254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necteur droit 44"/>
                <p:cNvCxnSpPr/>
                <p:nvPr/>
              </p:nvCxnSpPr>
              <p:spPr>
                <a:xfrm>
                  <a:off x="1422573" y="2703608"/>
                  <a:ext cx="0" cy="131882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7" name="Connecteur droit 36"/>
              <p:cNvCxnSpPr/>
              <p:nvPr/>
            </p:nvCxnSpPr>
            <p:spPr>
              <a:xfrm>
                <a:off x="3563888" y="4524768"/>
                <a:ext cx="4546848" cy="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/>
              <p:cNvCxnSpPr/>
              <p:nvPr/>
            </p:nvCxnSpPr>
            <p:spPr>
              <a:xfrm>
                <a:off x="3563888" y="4311942"/>
                <a:ext cx="3527457" cy="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8"/>
              <p:cNvCxnSpPr/>
              <p:nvPr/>
            </p:nvCxnSpPr>
            <p:spPr>
              <a:xfrm>
                <a:off x="7382599" y="4304852"/>
                <a:ext cx="435099" cy="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9" name="ZoneTexte 28"/>
            <p:cNvSpPr txBox="1"/>
            <p:nvPr/>
          </p:nvSpPr>
          <p:spPr>
            <a:xfrm>
              <a:off x="3923928" y="3913679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/>
                <a:t>Conduite de batterie</a:t>
              </a:r>
              <a:endParaRPr lang="fr-FR" sz="1200" b="1" dirty="0"/>
            </a:p>
          </p:txBody>
        </p:sp>
        <p:cxnSp>
          <p:nvCxnSpPr>
            <p:cNvPr id="32" name="Connecteur droit 31"/>
            <p:cNvCxnSpPr/>
            <p:nvPr/>
          </p:nvCxnSpPr>
          <p:spPr>
            <a:xfrm>
              <a:off x="1273492" y="2768922"/>
              <a:ext cx="72298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/>
            <p:nvPr/>
          </p:nvCxnSpPr>
          <p:spPr>
            <a:xfrm>
              <a:off x="2212853" y="3169037"/>
              <a:ext cx="360040" cy="32511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/>
            <p:cNvCxnSpPr/>
            <p:nvPr/>
          </p:nvCxnSpPr>
          <p:spPr>
            <a:xfrm>
              <a:off x="3727666" y="4414670"/>
              <a:ext cx="648072" cy="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/>
            <p:nvPr/>
          </p:nvCxnSpPr>
          <p:spPr>
            <a:xfrm>
              <a:off x="5840257" y="4418286"/>
              <a:ext cx="648072" cy="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e 46"/>
          <p:cNvGrpSpPr/>
          <p:nvPr/>
        </p:nvGrpSpPr>
        <p:grpSpPr>
          <a:xfrm>
            <a:off x="5692845" y="2695392"/>
            <a:ext cx="1724486" cy="2523149"/>
            <a:chOff x="6382544" y="1284408"/>
            <a:chExt cx="1724486" cy="2523149"/>
          </a:xfrm>
        </p:grpSpPr>
        <p:grpSp>
          <p:nvGrpSpPr>
            <p:cNvPr id="48" name="Groupe 47"/>
            <p:cNvGrpSpPr/>
            <p:nvPr/>
          </p:nvGrpSpPr>
          <p:grpSpPr>
            <a:xfrm>
              <a:off x="6382544" y="1284408"/>
              <a:ext cx="1724486" cy="2523149"/>
              <a:chOff x="6372200" y="476672"/>
              <a:chExt cx="1724486" cy="2523149"/>
            </a:xfrm>
          </p:grpSpPr>
          <p:cxnSp>
            <p:nvCxnSpPr>
              <p:cNvPr id="53" name="Connecteur droit 52"/>
              <p:cNvCxnSpPr/>
              <p:nvPr/>
            </p:nvCxnSpPr>
            <p:spPr>
              <a:xfrm>
                <a:off x="6876256" y="2852936"/>
                <a:ext cx="216024" cy="3285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53"/>
              <p:cNvCxnSpPr/>
              <p:nvPr/>
            </p:nvCxnSpPr>
            <p:spPr>
              <a:xfrm>
                <a:off x="6876256" y="2745363"/>
                <a:ext cx="719198" cy="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54"/>
              <p:cNvCxnSpPr/>
              <p:nvPr/>
            </p:nvCxnSpPr>
            <p:spPr>
              <a:xfrm>
                <a:off x="7373853" y="2852936"/>
                <a:ext cx="294491" cy="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55"/>
              <p:cNvCxnSpPr/>
              <p:nvPr/>
            </p:nvCxnSpPr>
            <p:spPr>
              <a:xfrm>
                <a:off x="7600398" y="481328"/>
                <a:ext cx="496288" cy="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56"/>
              <p:cNvCxnSpPr/>
              <p:nvPr/>
            </p:nvCxnSpPr>
            <p:spPr>
              <a:xfrm>
                <a:off x="7673549" y="548680"/>
                <a:ext cx="423137" cy="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Connecteur droit 57"/>
              <p:cNvCxnSpPr/>
              <p:nvPr/>
            </p:nvCxnSpPr>
            <p:spPr>
              <a:xfrm>
                <a:off x="7595454" y="476672"/>
                <a:ext cx="0" cy="2263545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58"/>
              <p:cNvCxnSpPr/>
              <p:nvPr/>
            </p:nvCxnSpPr>
            <p:spPr>
              <a:xfrm>
                <a:off x="6883539" y="2854578"/>
                <a:ext cx="0" cy="145243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Connecteur droit 59"/>
              <p:cNvCxnSpPr/>
              <p:nvPr/>
            </p:nvCxnSpPr>
            <p:spPr>
              <a:xfrm>
                <a:off x="6372200" y="2999821"/>
                <a:ext cx="504056" cy="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Connecteur droit 60"/>
              <p:cNvCxnSpPr/>
              <p:nvPr/>
            </p:nvCxnSpPr>
            <p:spPr>
              <a:xfrm>
                <a:off x="6372200" y="2148504"/>
                <a:ext cx="7887" cy="851317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Connecteur droit 61"/>
              <p:cNvCxnSpPr/>
              <p:nvPr/>
            </p:nvCxnSpPr>
            <p:spPr>
              <a:xfrm>
                <a:off x="6876256" y="2148504"/>
                <a:ext cx="5319" cy="591713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Connecteur droit 62"/>
              <p:cNvCxnSpPr/>
              <p:nvPr/>
            </p:nvCxnSpPr>
            <p:spPr>
              <a:xfrm>
                <a:off x="7668344" y="548680"/>
                <a:ext cx="0" cy="2307541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Arc 63"/>
              <p:cNvSpPr/>
              <p:nvPr/>
            </p:nvSpPr>
            <p:spPr>
              <a:xfrm>
                <a:off x="6372200" y="1951480"/>
                <a:ext cx="496169" cy="510051"/>
              </a:xfrm>
              <a:prstGeom prst="arc">
                <a:avLst>
                  <a:gd name="adj1" fmla="val 11020067"/>
                  <a:gd name="adj2" fmla="val 0"/>
                </a:avLst>
              </a:prstGeom>
              <a:ln>
                <a:solidFill>
                  <a:srgbClr val="00B0F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0" name="ZoneTexte 49"/>
            <p:cNvSpPr txBox="1"/>
            <p:nvPr/>
          </p:nvSpPr>
          <p:spPr>
            <a:xfrm>
              <a:off x="6386487" y="1871331"/>
              <a:ext cx="1176327" cy="461665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200" b="1" dirty="0" smtClean="0"/>
                <a:t>Conduite de refoulement</a:t>
              </a:r>
            </a:p>
          </p:txBody>
        </p:sp>
      </p:grpSp>
      <p:cxnSp>
        <p:nvCxnSpPr>
          <p:cNvPr id="65" name="Connecteur droit avec flèche 64"/>
          <p:cNvCxnSpPr/>
          <p:nvPr/>
        </p:nvCxnSpPr>
        <p:spPr>
          <a:xfrm>
            <a:off x="6462049" y="5834522"/>
            <a:ext cx="648072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/>
          <p:nvPr/>
        </p:nvCxnSpPr>
        <p:spPr>
          <a:xfrm flipH="1" flipV="1">
            <a:off x="7264503" y="5632440"/>
            <a:ext cx="183" cy="230163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Arc 68"/>
          <p:cNvSpPr/>
          <p:nvPr/>
        </p:nvSpPr>
        <p:spPr>
          <a:xfrm>
            <a:off x="6747813" y="5237982"/>
            <a:ext cx="482352" cy="457200"/>
          </a:xfrm>
          <a:prstGeom prst="arc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Arc 69"/>
          <p:cNvSpPr/>
          <p:nvPr/>
        </p:nvSpPr>
        <p:spPr>
          <a:xfrm rot="16200000">
            <a:off x="7308664" y="5238589"/>
            <a:ext cx="482352" cy="457200"/>
          </a:xfrm>
          <a:prstGeom prst="arc">
            <a:avLst>
              <a:gd name="adj1" fmla="val 16200000"/>
              <a:gd name="adj2" fmla="val 21366207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ZoneTexte 76"/>
              <p:cNvSpPr txBox="1"/>
              <p:nvPr/>
            </p:nvSpPr>
            <p:spPr>
              <a:xfrm>
                <a:off x="306087" y="2756282"/>
                <a:ext cx="6118157" cy="1873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fr-FR" sz="1400" dirty="0" smtClean="0"/>
                  <a:t>L’augmentation de la vitesse en </a:t>
                </a:r>
                <a:r>
                  <a:rPr lang="fr-FR" sz="1400" dirty="0"/>
                  <a:t>fonction du temps dans une tuyauterie est donnée par la loi de Bergeron: </a:t>
                </a:r>
                <a:endParaRPr lang="fr-FR" sz="1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 smtClean="0">
                          <a:latin typeface="Cambria Math"/>
                        </a:rPr>
                        <m:t>𝒗</m:t>
                      </m:r>
                      <m:r>
                        <a:rPr lang="fr-FR" sz="1400" b="1" i="1" smtClean="0">
                          <a:latin typeface="Cambria Math"/>
                        </a:rPr>
                        <m:t>(</m:t>
                      </m:r>
                      <m:r>
                        <a:rPr lang="fr-FR" sz="1400" b="1" i="1" smtClean="0">
                          <a:latin typeface="Cambria Math"/>
                        </a:rPr>
                        <m:t>𝒕</m:t>
                      </m:r>
                      <m:r>
                        <a:rPr lang="fr-FR" sz="1400" b="1" i="1" smtClean="0">
                          <a:latin typeface="Cambria Math"/>
                        </a:rPr>
                        <m:t>)=</m:t>
                      </m:r>
                      <m:r>
                        <a:rPr lang="fr-FR" sz="1400" b="1" i="1" smtClean="0">
                          <a:latin typeface="Cambria Math"/>
                        </a:rPr>
                        <m:t>𝒗</m:t>
                      </m:r>
                      <m:r>
                        <a:rPr lang="fr-FR" sz="1400" b="1" i="1" smtClean="0">
                          <a:latin typeface="Cambria Math"/>
                        </a:rPr>
                        <m:t>𝟎</m:t>
                      </m:r>
                      <m:r>
                        <a:rPr lang="fr-FR" sz="1400" b="1" i="1" smtClean="0">
                          <a:latin typeface="Cambria Math"/>
                        </a:rPr>
                        <m:t>.</m:t>
                      </m:r>
                      <m:r>
                        <a:rPr lang="fr-FR" sz="1400" b="1" i="1" smtClean="0">
                          <a:latin typeface="Cambria Math"/>
                        </a:rPr>
                        <m:t>𝒕𝒉</m:t>
                      </m:r>
                      <m:r>
                        <a:rPr lang="fr-FR" sz="1400" b="1" i="1" smtClean="0">
                          <a:latin typeface="Cambria Math"/>
                        </a:rPr>
                        <m:t>(</m:t>
                      </m:r>
                      <m:f>
                        <m:fPr>
                          <m:type m:val="skw"/>
                          <m:ctrlPr>
                            <a:rPr lang="fr-FR" sz="1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400" b="1" i="1" smtClean="0">
                              <a:latin typeface="Cambria Math"/>
                            </a:rPr>
                            <m:t>𝒈</m:t>
                          </m:r>
                          <m:r>
                            <a:rPr lang="fr-FR" sz="1400" b="1" i="1" smtClean="0">
                              <a:latin typeface="Cambria Math"/>
                            </a:rPr>
                            <m:t>.</m:t>
                          </m:r>
                          <m:r>
                            <a:rPr lang="fr-FR" sz="1400" b="1" i="1" smtClean="0">
                              <a:latin typeface="Cambria Math"/>
                            </a:rPr>
                            <m:t>𝑯</m:t>
                          </m:r>
                          <m:r>
                            <a:rPr lang="fr-FR" sz="1400" b="1" i="1" smtClean="0">
                              <a:latin typeface="Cambria Math"/>
                            </a:rPr>
                            <m:t>.</m:t>
                          </m:r>
                          <m:r>
                            <a:rPr lang="fr-FR" sz="1400" b="1" i="1" smtClean="0">
                              <a:latin typeface="Cambria Math"/>
                            </a:rPr>
                            <m:t>𝒕</m:t>
                          </m:r>
                        </m:num>
                        <m:den>
                          <m:r>
                            <a:rPr lang="fr-FR" sz="1400" b="1" i="1" smtClean="0">
                              <a:latin typeface="Cambria Math"/>
                            </a:rPr>
                            <m:t>𝑳</m:t>
                          </m:r>
                          <m:r>
                            <a:rPr lang="fr-FR" sz="1400" b="1" i="1" smtClean="0">
                              <a:latin typeface="Cambria Math"/>
                            </a:rPr>
                            <m:t>.</m:t>
                          </m:r>
                          <m:r>
                            <a:rPr lang="fr-FR" sz="1400" b="1" i="1" smtClean="0">
                              <a:latin typeface="Cambria Math"/>
                            </a:rPr>
                            <m:t>𝒗</m:t>
                          </m:r>
                          <m:r>
                            <a:rPr lang="fr-FR" sz="1400" b="1" i="1" smtClean="0">
                              <a:latin typeface="Cambria Math"/>
                            </a:rPr>
                            <m:t>𝟎</m:t>
                          </m:r>
                        </m:den>
                      </m:f>
                      <m:r>
                        <a:rPr lang="fr-FR" sz="14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sz="1400" b="1" dirty="0" smtClean="0"/>
              </a:p>
              <a:p>
                <a:pPr algn="ctr"/>
                <a:r>
                  <a:rPr lang="fr-FR" sz="1000" dirty="0" smtClean="0"/>
                  <a:t>Avec: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sz="100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sz="1000" b="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fr-FR" sz="1000" b="1" i="1" smtClean="0">
                                <a:latin typeface="Cambria Math"/>
                              </a:rPr>
                              <m:t>𝒗</m:t>
                            </m:r>
                            <m:r>
                              <a:rPr lang="fr-FR" sz="1000" b="1" i="1" smtClean="0">
                                <a:latin typeface="Cambria Math"/>
                              </a:rPr>
                              <m:t>𝟎</m:t>
                            </m:r>
                            <m:r>
                              <a:rPr lang="fr-FR" sz="1000" b="0" i="1" smtClean="0">
                                <a:latin typeface="Cambria Math"/>
                              </a:rPr>
                              <m:t>:</m:t>
                            </m:r>
                            <m:r>
                              <a:rPr lang="fr-FR" sz="1000" b="0" i="1" smtClean="0">
                                <a:latin typeface="Cambria Math"/>
                              </a:rPr>
                              <m:t>𝑣𝑖𝑡𝑒𝑠𝑠𝑒</m:t>
                            </m:r>
                            <m:r>
                              <a:rPr lang="fr-FR" sz="1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fr-FR" sz="1000" b="0" i="1" smtClean="0">
                                <a:latin typeface="Cambria Math"/>
                              </a:rPr>
                              <m:t>𝑒𝑛</m:t>
                            </m:r>
                            <m:r>
                              <a:rPr lang="fr-FR" sz="1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fr-FR" sz="1000" b="0" i="1" smtClean="0">
                                <a:latin typeface="Cambria Math"/>
                              </a:rPr>
                              <m:t>𝑟</m:t>
                            </m:r>
                            <m:r>
                              <a:rPr lang="fr-FR" sz="1000" b="0" i="1" smtClean="0">
                                <a:latin typeface="Cambria Math"/>
                              </a:rPr>
                              <m:t>é</m:t>
                            </m:r>
                            <m:r>
                              <a:rPr lang="fr-FR" sz="1000" b="0" i="1" smtClean="0">
                                <a:latin typeface="Cambria Math"/>
                              </a:rPr>
                              <m:t>𝑔𝑖𝑚𝑒</m:t>
                            </m:r>
                            <m:r>
                              <a:rPr lang="fr-FR" sz="1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fr-FR" sz="1000" b="0" i="1" smtClean="0">
                                <a:latin typeface="Cambria Math"/>
                              </a:rPr>
                              <m:t>𝑝𝑒𝑟𝑚𝑎𝑛𝑒𝑛𝑡</m:t>
                            </m:r>
                          </m:e>
                          <m:e>
                            <m:r>
                              <a:rPr lang="fr-FR" sz="1000" b="1" i="1" smtClean="0">
                                <a:latin typeface="Cambria Math"/>
                              </a:rPr>
                              <m:t>𝑯</m:t>
                            </m:r>
                            <m:r>
                              <a:rPr lang="fr-FR" sz="1000" b="0" i="1" smtClean="0">
                                <a:latin typeface="Cambria Math"/>
                              </a:rPr>
                              <m:t>:</m:t>
                            </m:r>
                            <m:r>
                              <a:rPr lang="fr-FR" sz="1000" b="0" i="1" smtClean="0">
                                <a:latin typeface="Cambria Math"/>
                              </a:rPr>
                              <m:t>h𝑎𝑢𝑡𝑒𝑢𝑟</m:t>
                            </m:r>
                            <m:r>
                              <a:rPr lang="fr-FR" sz="1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fr-FR" sz="1000" b="0" i="1" smtClean="0">
                                <a:latin typeface="Cambria Math"/>
                              </a:rPr>
                              <m:t>𝑚𝑜𝑡𝑟𝑖𝑐𝑒</m:t>
                            </m:r>
                          </m:e>
                          <m:e>
                            <m:r>
                              <a:rPr lang="fr-FR" sz="1000" b="1" i="1" smtClean="0">
                                <a:latin typeface="Cambria Math"/>
                              </a:rPr>
                              <m:t>𝑳</m:t>
                            </m:r>
                            <m:r>
                              <a:rPr lang="fr-FR" sz="1000" b="0" i="1" smtClean="0">
                                <a:latin typeface="Cambria Math"/>
                              </a:rPr>
                              <m:t>:</m:t>
                            </m:r>
                            <m:r>
                              <a:rPr lang="fr-FR" sz="1000" b="0" i="1" smtClean="0">
                                <a:latin typeface="Cambria Math"/>
                              </a:rPr>
                              <m:t>𝑙𝑜𝑛𝑔𝑢𝑒𝑢𝑟</m:t>
                            </m:r>
                            <m:r>
                              <a:rPr lang="fr-FR" sz="1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fr-FR" sz="1000" b="0" i="1" smtClean="0">
                                <a:latin typeface="Cambria Math"/>
                              </a:rPr>
                              <m:t>𝑐𝑜𝑛𝑑𝑢𝑖𝑡𝑒</m:t>
                            </m:r>
                            <m:r>
                              <a:rPr lang="fr-FR" sz="1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fr-FR" sz="1000" b="0" i="1" smtClean="0">
                                <a:latin typeface="Cambria Math"/>
                              </a:rPr>
                              <m:t>𝑑𝑒</m:t>
                            </m:r>
                            <m:r>
                              <a:rPr lang="fr-FR" sz="1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fr-FR" sz="1000" b="0" i="1" smtClean="0">
                                <a:latin typeface="Cambria Math"/>
                              </a:rPr>
                              <m:t>𝑏𝑎𝑡𝑡𝑒𝑟𝑖𝑒</m:t>
                            </m:r>
                          </m:e>
                          <m:e>
                            <m:r>
                              <a:rPr lang="fr-FR" sz="1000" b="1" i="1" smtClean="0">
                                <a:latin typeface="Cambria Math"/>
                              </a:rPr>
                              <m:t>𝒕</m:t>
                            </m:r>
                            <m:r>
                              <a:rPr lang="fr-FR" sz="1000" b="0" i="1" smtClean="0">
                                <a:latin typeface="Cambria Math"/>
                              </a:rPr>
                              <m:t>:</m:t>
                            </m:r>
                            <m:r>
                              <a:rPr lang="fr-FR" sz="1000" b="0" i="1" smtClean="0">
                                <a:latin typeface="Cambria Math"/>
                              </a:rPr>
                              <m:t>𝑡𝑒𝑚𝑝𝑠</m:t>
                            </m:r>
                          </m:e>
                          <m:e>
                            <m:r>
                              <a:rPr lang="fr-FR" sz="1000" b="1" i="1" smtClean="0">
                                <a:latin typeface="Cambria Math"/>
                              </a:rPr>
                              <m:t>𝒈</m:t>
                            </m:r>
                            <m:r>
                              <a:rPr lang="fr-FR" sz="1000" b="0" i="1" smtClean="0">
                                <a:latin typeface="Cambria Math"/>
                              </a:rPr>
                              <m:t>:</m:t>
                            </m:r>
                            <m:r>
                              <a:rPr lang="fr-FR" sz="1000" b="0" i="1" smtClean="0">
                                <a:latin typeface="Cambria Math"/>
                              </a:rPr>
                              <m:t>𝑐𝑠𝑡𝑒</m:t>
                            </m:r>
                            <m:r>
                              <a:rPr lang="fr-FR" sz="1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fr-FR" sz="1000" b="0" i="1" smtClean="0">
                                <a:latin typeface="Cambria Math"/>
                              </a:rPr>
                              <m:t>𝑑𝑒</m:t>
                            </m:r>
                            <m:r>
                              <a:rPr lang="fr-FR" sz="1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fr-FR" sz="1000" b="0" i="1" smtClean="0">
                                <a:latin typeface="Cambria Math"/>
                              </a:rPr>
                              <m:t>𝑝𝑒𝑠𝑎𝑛𝑡𝑒𝑢𝑟</m:t>
                            </m:r>
                          </m:e>
                        </m:eqArr>
                      </m:e>
                    </m:d>
                  </m:oMath>
                </a14:m>
                <a:endParaRPr lang="fr-FR" sz="1000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77" name="ZoneTexte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87" y="2756282"/>
                <a:ext cx="6118157" cy="1873141"/>
              </a:xfrm>
              <a:prstGeom prst="rect">
                <a:avLst/>
              </a:prstGeom>
              <a:blipFill rotWithShape="1">
                <a:blip r:embed="rId2"/>
                <a:stretch>
                  <a:fillRect l="-100" t="-3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7" name="Graphique 6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1291150"/>
              </p:ext>
            </p:extLst>
          </p:nvPr>
        </p:nvGraphicFramePr>
        <p:xfrm>
          <a:off x="1444620" y="2589857"/>
          <a:ext cx="5131016" cy="3345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554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7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Personnalisé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83E6F"/>
      </a:accent1>
      <a:accent2>
        <a:srgbClr val="0B5394"/>
      </a:accent2>
      <a:accent3>
        <a:srgbClr val="0075A2"/>
      </a:accent3>
      <a:accent4>
        <a:srgbClr val="0B9B74"/>
      </a:accent4>
      <a:accent5>
        <a:srgbClr val="54A838"/>
      </a:accent5>
      <a:accent6>
        <a:srgbClr val="7E9532"/>
      </a:accent6>
      <a:hlink>
        <a:srgbClr val="FFF654"/>
      </a:hlink>
      <a:folHlink>
        <a:srgbClr val="3ECCB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ersonnalisé 2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83E6F"/>
    </a:accent1>
    <a:accent2>
      <a:srgbClr val="0B5394"/>
    </a:accent2>
    <a:accent3>
      <a:srgbClr val="0075A2"/>
    </a:accent3>
    <a:accent4>
      <a:srgbClr val="0B9B74"/>
    </a:accent4>
    <a:accent5>
      <a:srgbClr val="54A838"/>
    </a:accent5>
    <a:accent6>
      <a:srgbClr val="7E9532"/>
    </a:accent6>
    <a:hlink>
      <a:srgbClr val="FFF654"/>
    </a:hlink>
    <a:folHlink>
      <a:srgbClr val="3ECCB4"/>
    </a:folHlink>
  </a:clrScheme>
</a:themeOverride>
</file>

<file path=ppt/theme/themeOverride2.xml><?xml version="1.0" encoding="utf-8"?>
<a:themeOverride xmlns:a="http://schemas.openxmlformats.org/drawingml/2006/main">
  <a:clrScheme name="Personnalisé 2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83E6F"/>
    </a:accent1>
    <a:accent2>
      <a:srgbClr val="0B5394"/>
    </a:accent2>
    <a:accent3>
      <a:srgbClr val="0075A2"/>
    </a:accent3>
    <a:accent4>
      <a:srgbClr val="0B9B74"/>
    </a:accent4>
    <a:accent5>
      <a:srgbClr val="54A838"/>
    </a:accent5>
    <a:accent6>
      <a:srgbClr val="7E9532"/>
    </a:accent6>
    <a:hlink>
      <a:srgbClr val="FFF654"/>
    </a:hlink>
    <a:folHlink>
      <a:srgbClr val="3ECCB4"/>
    </a:folHlink>
  </a:clrScheme>
</a:themeOverride>
</file>

<file path=ppt/theme/themeOverride3.xml><?xml version="1.0" encoding="utf-8"?>
<a:themeOverride xmlns:a="http://schemas.openxmlformats.org/drawingml/2006/main">
  <a:clrScheme name="Personnalisé 2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83E6F"/>
    </a:accent1>
    <a:accent2>
      <a:srgbClr val="0B5394"/>
    </a:accent2>
    <a:accent3>
      <a:srgbClr val="0075A2"/>
    </a:accent3>
    <a:accent4>
      <a:srgbClr val="0B9B74"/>
    </a:accent4>
    <a:accent5>
      <a:srgbClr val="54A838"/>
    </a:accent5>
    <a:accent6>
      <a:srgbClr val="7E9532"/>
    </a:accent6>
    <a:hlink>
      <a:srgbClr val="FFF654"/>
    </a:hlink>
    <a:folHlink>
      <a:srgbClr val="3ECC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Civil">
    <a:fillStyleLst>
      <a:solidFill>
        <a:schemeClr val="phClr"/>
      </a:solidFill>
      <a:solidFill>
        <a:schemeClr val="phClr">
          <a:tint val="45000"/>
        </a:schemeClr>
      </a:solidFill>
      <a:solidFill>
        <a:schemeClr val="phClr">
          <a:tint val="95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1429" cap="flat" cmpd="sng" algn="ctr">
        <a:solidFill>
          <a:schemeClr val="phClr"/>
        </a:solidFill>
        <a:prstDash val="sysDash"/>
      </a:ln>
      <a:ln w="200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phClr">
              <a:shade val="70000"/>
              <a:satMod val="105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Personnalisé 2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83E6F"/>
    </a:accent1>
    <a:accent2>
      <a:srgbClr val="0B5394"/>
    </a:accent2>
    <a:accent3>
      <a:srgbClr val="0075A2"/>
    </a:accent3>
    <a:accent4>
      <a:srgbClr val="0B9B74"/>
    </a:accent4>
    <a:accent5>
      <a:srgbClr val="54A838"/>
    </a:accent5>
    <a:accent6>
      <a:srgbClr val="7E9532"/>
    </a:accent6>
    <a:hlink>
      <a:srgbClr val="FFF654"/>
    </a:hlink>
    <a:folHlink>
      <a:srgbClr val="3ECC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Civil">
    <a:fillStyleLst>
      <a:solidFill>
        <a:schemeClr val="phClr"/>
      </a:solidFill>
      <a:solidFill>
        <a:schemeClr val="phClr">
          <a:tint val="45000"/>
        </a:schemeClr>
      </a:solidFill>
      <a:solidFill>
        <a:schemeClr val="phClr">
          <a:tint val="95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1429" cap="flat" cmpd="sng" algn="ctr">
        <a:solidFill>
          <a:schemeClr val="phClr"/>
        </a:solidFill>
        <a:prstDash val="sysDash"/>
      </a:ln>
      <a:ln w="200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phClr">
              <a:shade val="70000"/>
              <a:satMod val="105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5.xml><?xml version="1.0" encoding="utf-8"?>
<a:themeOverride xmlns:a="http://schemas.openxmlformats.org/drawingml/2006/main">
  <a:clrScheme name="Personnalisé 2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83E6F"/>
    </a:accent1>
    <a:accent2>
      <a:srgbClr val="0B5394"/>
    </a:accent2>
    <a:accent3>
      <a:srgbClr val="0075A2"/>
    </a:accent3>
    <a:accent4>
      <a:srgbClr val="0B9B74"/>
    </a:accent4>
    <a:accent5>
      <a:srgbClr val="54A838"/>
    </a:accent5>
    <a:accent6>
      <a:srgbClr val="7E9532"/>
    </a:accent6>
    <a:hlink>
      <a:srgbClr val="FFF654"/>
    </a:hlink>
    <a:folHlink>
      <a:srgbClr val="3ECC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Civil">
    <a:fillStyleLst>
      <a:solidFill>
        <a:schemeClr val="phClr"/>
      </a:solidFill>
      <a:solidFill>
        <a:schemeClr val="phClr">
          <a:tint val="45000"/>
        </a:schemeClr>
      </a:solidFill>
      <a:solidFill>
        <a:schemeClr val="phClr">
          <a:tint val="95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1429" cap="flat" cmpd="sng" algn="ctr">
        <a:solidFill>
          <a:schemeClr val="phClr"/>
        </a:solidFill>
        <a:prstDash val="sysDash"/>
      </a:ln>
      <a:ln w="200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phClr">
              <a:shade val="70000"/>
              <a:satMod val="105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Personnalisé 2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83E6F"/>
    </a:accent1>
    <a:accent2>
      <a:srgbClr val="0B5394"/>
    </a:accent2>
    <a:accent3>
      <a:srgbClr val="0075A2"/>
    </a:accent3>
    <a:accent4>
      <a:srgbClr val="0B9B74"/>
    </a:accent4>
    <a:accent5>
      <a:srgbClr val="54A838"/>
    </a:accent5>
    <a:accent6>
      <a:srgbClr val="7E9532"/>
    </a:accent6>
    <a:hlink>
      <a:srgbClr val="FFF654"/>
    </a:hlink>
    <a:folHlink>
      <a:srgbClr val="3ECC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Civil">
    <a:fillStyleLst>
      <a:solidFill>
        <a:schemeClr val="phClr"/>
      </a:solidFill>
      <a:solidFill>
        <a:schemeClr val="phClr">
          <a:tint val="45000"/>
        </a:schemeClr>
      </a:solidFill>
      <a:solidFill>
        <a:schemeClr val="phClr">
          <a:tint val="95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1429" cap="flat" cmpd="sng" algn="ctr">
        <a:solidFill>
          <a:schemeClr val="phClr"/>
        </a:solidFill>
        <a:prstDash val="sysDash"/>
      </a:ln>
      <a:ln w="200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phClr">
              <a:shade val="70000"/>
              <a:satMod val="105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2175</TotalTime>
  <Words>3003</Words>
  <Application>Microsoft Office PowerPoint</Application>
  <PresentationFormat>Affichage à l'écran (4:3)</PresentationFormat>
  <Paragraphs>528</Paragraphs>
  <Slides>40</Slides>
  <Notes>6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2" baseType="lpstr">
      <vt:lpstr>Débit</vt:lpstr>
      <vt:lpstr>Feuille de calcul</vt:lpstr>
      <vt:lpstr>PFE: HydroRam</vt:lpstr>
      <vt:lpstr>Objectifs de l’étude:</vt:lpstr>
      <vt:lpstr>Historique:</vt:lpstr>
      <vt:lpstr>Qu’est ce qu’un bélier hydraulique?</vt:lpstr>
      <vt:lpstr>Qu’est ce qu’un bélier hydraulique?</vt:lpstr>
      <vt:lpstr>Qu’est ce qu’un bélier hydraulique?</vt:lpstr>
      <vt:lpstr>Qu’est ce qu’un bélier hydraulique?</vt:lpstr>
      <vt:lpstr>Qu’est ce qu’un bélier hydraulique?</vt:lpstr>
      <vt:lpstr>Principe de fonctionnement</vt:lpstr>
      <vt:lpstr>Principe de fonctionnement</vt:lpstr>
      <vt:lpstr>Principe de fonctionnement</vt:lpstr>
      <vt:lpstr>Principe de fonctionnement</vt:lpstr>
      <vt:lpstr>Principe de fonctionnement</vt:lpstr>
      <vt:lpstr>Principe de fonctionnement</vt:lpstr>
      <vt:lpstr>Principe de fonctionnement</vt:lpstr>
      <vt:lpstr>Principe de fonctionnement</vt:lpstr>
      <vt:lpstr>Présentation d’une méthode d’analyse des coups de bélier basée sur les travaux de M. Bergeron</vt:lpstr>
      <vt:lpstr>Présentation d’une méthode d’analyse des coups de bélier basée sur les travaux de M. Bergeron</vt:lpstr>
      <vt:lpstr>Présentation d’une méthode d’analyse des coups de bélier basée sur les travaux de M. Bergeron</vt:lpstr>
      <vt:lpstr>Présentation d’une méthode d’analyse des coups de bélier basée sur les travaux de M. Bergeron</vt:lpstr>
      <vt:lpstr>Présentation d’une méthode d’analyse des coups de bélier basée sur les travaux de M. Bergeron</vt:lpstr>
      <vt:lpstr>Etude d’un coup de bélier sur un système simple: Conduite + Vanne</vt:lpstr>
      <vt:lpstr>Présentation PowerPoint</vt:lpstr>
      <vt:lpstr>Application aux béliers hydrauliques:</vt:lpstr>
      <vt:lpstr>Présentation PowerPoint</vt:lpstr>
      <vt:lpstr>Application des épures aux béliers hydrauliques</vt:lpstr>
      <vt:lpstr>Application des épures aux béliers hydrauliques</vt:lpstr>
      <vt:lpstr>Application des épures aux béliers hydrauliques</vt:lpstr>
      <vt:lpstr>Application des épures aux béliers hydrauliques</vt:lpstr>
      <vt:lpstr>Application des épures aux béliers hydrauliques</vt:lpstr>
      <vt:lpstr>Application des épures aux béliers hydrauliques</vt:lpstr>
      <vt:lpstr>Outil de calcul excel:</vt:lpstr>
      <vt:lpstr>Outil de calcul excel:</vt:lpstr>
      <vt:lpstr>Outil de calcul excel:</vt:lpstr>
      <vt:lpstr>Outil de calcul excel:</vt:lpstr>
      <vt:lpstr>Prototype:</vt:lpstr>
      <vt:lpstr>Prototype:</vt:lpstr>
      <vt:lpstr>Prototype:</vt:lpstr>
      <vt:lpstr>Prototype:</vt:lpstr>
      <vt:lpstr>Prototype: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PFE: HydroRam</dc:title>
  <dc:creator>MTX</dc:creator>
  <cp:lastModifiedBy>QLet</cp:lastModifiedBy>
  <cp:revision>159</cp:revision>
  <dcterms:created xsi:type="dcterms:W3CDTF">2012-05-06T15:48:31Z</dcterms:created>
  <dcterms:modified xsi:type="dcterms:W3CDTF">2012-07-20T09:24:21Z</dcterms:modified>
</cp:coreProperties>
</file>